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17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9.xml" ContentType="application/vnd.openxmlformats-officedocument.presentationml.slide+xml"/>
  <Override PartName="/ppt/slides/slide4.xml" ContentType="application/vnd.openxmlformats-officedocument.presentationml.slide+xml"/>
  <Override PartName="/ppt/slides/slide11.xml" ContentType="application/vnd.openxmlformats-officedocument.presentationml.slide+xml"/>
  <Override PartName="/ppt/slides/slide18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0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2.xml" ContentType="application/vnd.openxmlformats-officedocument.presentationml.slide+xml"/>
  <Override PartName="/ppt/slideMasters/slideMaster1.xml" ContentType="application/vnd.openxmlformats-officedocument.presentationml.slide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7.xml" ContentType="application/vnd.openxmlformats-officedocument.presentationml.slideLayout+xml"/>
  <Override PartName="/ppt/handoutMasters/handoutMaster1.xml" ContentType="application/vnd.openxmlformats-officedocument.presentationml.handoutMaster+xml"/>
  <Override PartName="/ppt/theme/theme2.xml" ContentType="application/vnd.openxmlformats-officedocument.theme+xml"/>
  <Override PartName="/ppt/theme/theme3.xml" ContentType="application/vnd.openxmlformats-officedocument.theme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docProps/core.xml" ContentType="application/vnd.openxmlformats-package.core-properties+xml"/>
  <Override PartName="/docProps/custom.xml" ContentType="application/vnd.openxmlformats-officedocument.custom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4679" r:id="rId1"/>
  </p:sldMasterIdLst>
  <p:notesMasterIdLst>
    <p:notesMasterId r:id="rId20"/>
  </p:notesMasterIdLst>
  <p:handoutMasterIdLst>
    <p:handoutMasterId r:id="rId21"/>
  </p:handoutMasterIdLst>
  <p:sldIdLst>
    <p:sldId id="256" r:id="rId2"/>
    <p:sldId id="317" r:id="rId3"/>
    <p:sldId id="342" r:id="rId4"/>
    <p:sldId id="343" r:id="rId5"/>
    <p:sldId id="344" r:id="rId6"/>
    <p:sldId id="346" r:id="rId7"/>
    <p:sldId id="367" r:id="rId8"/>
    <p:sldId id="363" r:id="rId9"/>
    <p:sldId id="353" r:id="rId10"/>
    <p:sldId id="352" r:id="rId11"/>
    <p:sldId id="368" r:id="rId12"/>
    <p:sldId id="364" r:id="rId13"/>
    <p:sldId id="349" r:id="rId14"/>
    <p:sldId id="350" r:id="rId15"/>
    <p:sldId id="354" r:id="rId16"/>
    <p:sldId id="351" r:id="rId17"/>
    <p:sldId id="348" r:id="rId18"/>
    <p:sldId id="369" r:id="rId19"/>
  </p:sldIdLst>
  <p:sldSz cx="9144000" cy="5143500" type="screen16x9"/>
  <p:notesSz cx="6858000" cy="9144000"/>
  <p:defaultTextStyle>
    <a:lvl1pPr marL="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9pPr>
    <a:extLst/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FC000"/>
    <a:srgbClr val="00B0F0"/>
    <a:srgbClr val="006699"/>
    <a:srgbClr val="99CCFF"/>
    <a:srgbClr val="33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130" autoAdjust="0"/>
    <p:restoredTop sz="80044" autoAdjust="0"/>
  </p:normalViewPr>
  <p:slideViewPr>
    <p:cSldViewPr>
      <p:cViewPr varScale="1">
        <p:scale>
          <a:sx n="149" d="100"/>
          <a:sy n="149" d="100"/>
        </p:scale>
        <p:origin x="618" y="11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122" d="100"/>
          <a:sy n="122" d="100"/>
        </p:scale>
        <p:origin x="1710" y="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ustomXml" Target="../customXml/item1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28" Type="http://schemas.openxmlformats.org/officeDocument/2006/relationships/customXml" Target="../customXml/item3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openxmlformats.org/officeDocument/2006/relationships/customXml" Target="../customXml/item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DD9B9B-D8FE-409C-B8BF-65411F3CEDDE}" type="datetimeFigureOut">
              <a:rPr lang="en-GB" smtClean="0"/>
              <a:t>19/09/2014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460687-CB50-4C61-B502-E8FA3905E6C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5771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l">
              <a:defRPr sz="1200"/>
            </a:lvl1pPr>
            <a:extLst/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r">
              <a:defRPr sz="1200"/>
            </a:lvl1pPr>
            <a:extLst/>
          </a:lstStyle>
          <a:p>
            <a:fld id="{A8ADFD5B-A66C-449C-B6E8-FB716D07777D}" type="datetimeFigureOut">
              <a:rPr lang="en-US" smtClean="0"/>
              <a:pPr/>
              <a:t>9/19/2014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rtlCol="0" anchor="ctr"/>
          <a:lstStyle>
            <a:extLst/>
          </a:lstStyle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rtlCol="0">
            <a:normAutofit/>
          </a:bodyPr>
          <a:lstStyle>
            <a:extLst/>
          </a:lstStyle>
          <a:p>
            <a:pPr lvl="0"/>
            <a:r>
              <a:rPr lang="en-US" smtClean="0"/>
              <a:t>Click to edit Master text styles</a:t>
            </a:r>
            <a:endParaRPr lang="en-US"/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l">
              <a:defRPr sz="1200"/>
            </a:lvl1pPr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r">
              <a:defRPr sz="1200"/>
            </a:lvl1pPr>
            <a:extLst/>
          </a:lstStyle>
          <a:p>
            <a:fld id="{CA5D3BF3-D352-46FC-8343-31F56E6730E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145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rtl="0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>
      <a:defRPr sz="1200" kern="1200">
        <a:solidFill>
          <a:schemeClr val="tx1"/>
        </a:solidFill>
        <a:latin typeface="+mn-lt"/>
        <a:ea typeface="+mn-ea"/>
        <a:cs typeface="+mn-cs"/>
      </a:defRPr>
    </a:lvl9pPr>
    <a:extLst/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extLst/>
          </a:lstStyle>
          <a:p>
            <a:fld id="{CA5D3BF3-D352-46FC-8343-31F56E6730EA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3400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D3BF3-D352-46FC-8343-31F56E6730EA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00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2900190"/>
            <a:ext cx="9144000" cy="2243310"/>
          </a:xfrm>
          <a:prstGeom prst="rect">
            <a:avLst/>
          </a:prstGeom>
          <a:gradFill>
            <a:gsLst>
              <a:gs pos="0">
                <a:schemeClr val="bg1">
                  <a:alpha val="91000"/>
                </a:schemeClr>
              </a:gs>
              <a:gs pos="37000">
                <a:schemeClr val="bg1">
                  <a:alpha val="76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0" y="0"/>
            <a:ext cx="9144000" cy="290019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89000"/>
                </a:schemeClr>
              </a:gs>
              <a:gs pos="48000">
                <a:schemeClr val="bg1">
                  <a:alpha val="62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0" y="1989233"/>
            <a:ext cx="9144000" cy="17145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0" y="1200150"/>
            <a:ext cx="9144000" cy="382905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73795" y="3789409"/>
            <a:ext cx="5637010" cy="661589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fld id="{047E157E-8DCB-4F70-A0AF-5EB586A91DD4}" type="datetime1">
              <a:rPr lang="en-US" smtClean="0">
                <a:solidFill>
                  <a:srgbClr val="FFFFFF"/>
                </a:solidFill>
              </a:rPr>
              <a:pPr algn="ctr"/>
              <a:t>9/19/2014</a:t>
            </a:fld>
            <a:endParaRPr lang="en-US" sz="2000" dirty="0">
              <a:solidFill>
                <a:srgbClr val="FFFFFF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2E0A0-C266-4798-8C8F-B9F91E9DA37E}" type="slidenum">
              <a:rPr lang="en-US" smtClean="0">
                <a:solidFill>
                  <a:schemeClr val="tx2"/>
                </a:solidFill>
              </a:rPr>
              <a:pPr/>
              <a:t>‹#›</a:t>
            </a:fld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7582" y="2349218"/>
            <a:ext cx="7175351" cy="1344875"/>
          </a:xfrm>
          <a:effectLst/>
        </p:spPr>
        <p:txBody>
          <a:bodyPr>
            <a:noAutofit/>
          </a:bodyPr>
          <a:lstStyle>
            <a:lvl1pPr marL="640080" indent="-457200" algn="l"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05000" y="548639"/>
            <a:ext cx="6400800" cy="260604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06EA6-EFEA-4C30-9264-4F9291A5780D}" type="datetime1">
              <a:rPr lang="en-US" smtClean="0"/>
              <a:pPr/>
              <a:t>9/19/2014</a:t>
            </a:fld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F82E0A0-C266-4798-8C8F-B9F91E9DA37E}" type="slidenum">
              <a:rPr lang="en-US" sz="1400" b="1" smtClean="0">
                <a:solidFill>
                  <a:srgbClr val="FFFFFF"/>
                </a:solidFill>
              </a:rPr>
              <a:pPr algn="ctr"/>
              <a:t>‹#›</a:t>
            </a:fld>
            <a:endParaRPr lang="en-US" sz="1400" b="1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53758" y="282388"/>
            <a:ext cx="2057400" cy="3928754"/>
          </a:xfrm>
          <a:effectLst/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324114" y="548640"/>
            <a:ext cx="4829287" cy="367104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06EA6-EFEA-4C30-9264-4F9291A5780D}" type="datetime1">
              <a:rPr lang="en-US" smtClean="0"/>
              <a:pPr/>
              <a:t>9/19/2014</a:t>
            </a:fld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F82E0A0-C266-4798-8C8F-B9F91E9DA37E}" type="slidenum">
              <a:rPr lang="en-US" sz="1400" b="1" smtClean="0">
                <a:solidFill>
                  <a:srgbClr val="FFFFFF"/>
                </a:solidFill>
              </a:rPr>
              <a:pPr algn="ctr"/>
              <a:t>‹#›</a:t>
            </a:fld>
            <a:endParaRPr lang="en-US" sz="1400" b="1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oject Sel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/>
          </p:cNvSpPr>
          <p:nvPr userDrawn="1"/>
        </p:nvSpPr>
        <p:spPr>
          <a:xfrm>
            <a:off x="35496" y="51470"/>
            <a:ext cx="3886200" cy="576064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altLang="x-none" sz="2800" cap="small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Project Selection</a:t>
            </a:r>
            <a:endParaRPr lang="en-US" sz="2800" cap="small" dirty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13928" y="4515966"/>
            <a:ext cx="830072" cy="627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3588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eam Wor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/>
          </p:cNvSpPr>
          <p:nvPr userDrawn="1"/>
        </p:nvSpPr>
        <p:spPr>
          <a:xfrm>
            <a:off x="35496" y="51470"/>
            <a:ext cx="3886200" cy="576064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altLang="x-none" sz="2800" cap="small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Working in a Team</a:t>
            </a:r>
            <a:endParaRPr lang="en-US" sz="2800" cap="small" dirty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244408" y="4083918"/>
            <a:ext cx="758577" cy="855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2758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Team Wor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/>
          </p:cNvSpPr>
          <p:nvPr userDrawn="1"/>
        </p:nvSpPr>
        <p:spPr>
          <a:xfrm>
            <a:off x="35496" y="51470"/>
            <a:ext cx="3886200" cy="576064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altLang="x-none" sz="2800" cap="small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Learning Android</a:t>
            </a:r>
            <a:endParaRPr lang="en-US" sz="2800" cap="small" dirty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20936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Team Wor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/>
          </p:cNvSpPr>
          <p:nvPr userDrawn="1"/>
        </p:nvSpPr>
        <p:spPr>
          <a:xfrm>
            <a:off x="35496" y="51470"/>
            <a:ext cx="3886200" cy="576064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altLang="x-none" sz="2800" cap="small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Project Timeline</a:t>
            </a:r>
            <a:endParaRPr lang="en-US" sz="2800" cap="small" dirty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748464" y="4731990"/>
            <a:ext cx="313184" cy="313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1616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oject Assess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/>
          </p:cNvSpPr>
          <p:nvPr userDrawn="1"/>
        </p:nvSpPr>
        <p:spPr>
          <a:xfrm>
            <a:off x="35496" y="51470"/>
            <a:ext cx="3886200" cy="576064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altLang="x-none" sz="2800" cap="small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Project Assessment</a:t>
            </a:r>
            <a:endParaRPr lang="en-US" sz="2800" cap="small" dirty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16416" y="4371950"/>
            <a:ext cx="686569" cy="628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5676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Quality Assuran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/>
          </p:cNvSpPr>
          <p:nvPr userDrawn="1"/>
        </p:nvSpPr>
        <p:spPr>
          <a:xfrm>
            <a:off x="35496" y="51470"/>
            <a:ext cx="3886200" cy="576064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altLang="x-none" sz="2800" cap="small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Project Assurance</a:t>
            </a:r>
            <a:endParaRPr lang="en-US" sz="2800" cap="small" dirty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60432" y="4659982"/>
            <a:ext cx="562744" cy="394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0015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lightly Unpleasent Truth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/>
          </p:cNvSpPr>
          <p:nvPr userDrawn="1"/>
        </p:nvSpPr>
        <p:spPr>
          <a:xfrm>
            <a:off x="35496" y="51470"/>
            <a:ext cx="6048672" cy="576064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altLang="x-none" sz="2800" cap="small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Some Slightly Unpleasant</a:t>
            </a:r>
            <a:r>
              <a:rPr lang="en-US" altLang="x-none" sz="2800" cap="small" baseline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 Truths</a:t>
            </a:r>
            <a:endParaRPr lang="en-US" sz="2800" cap="small" dirty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88424" y="4371950"/>
            <a:ext cx="615304" cy="618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0105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Array Data Typ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/>
          </p:cNvSpPr>
          <p:nvPr userDrawn="1"/>
        </p:nvSpPr>
        <p:spPr>
          <a:xfrm>
            <a:off x="35496" y="51470"/>
            <a:ext cx="3886200" cy="576064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altLang="x-none" sz="2800" cap="small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Text</a:t>
            </a:r>
            <a:endParaRPr lang="en-US" sz="2800" cap="small" dirty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7878" y="3729882"/>
            <a:ext cx="1196610" cy="12349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19066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06EA6-EFEA-4C30-9264-4F9291A5780D}" type="datetime1">
              <a:rPr lang="en-US" smtClean="0"/>
              <a:pPr/>
              <a:t>9/19/2014</a:t>
            </a:fld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F82E0A0-C266-4798-8C8F-B9F91E9DA37E}" type="slidenum">
              <a:rPr lang="en-US" sz="1400" b="1" smtClean="0">
                <a:solidFill>
                  <a:srgbClr val="FFFFFF"/>
                </a:solidFill>
              </a:rPr>
              <a:pPr algn="ctr"/>
              <a:t>‹#›</a:t>
            </a:fld>
            <a:endParaRPr lang="en-US" sz="1400" b="1" dirty="0">
              <a:solidFill>
                <a:srgbClr val="FFFFFF"/>
              </a:solidFill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>
          <a:xfrm>
            <a:off x="1143000" y="548640"/>
            <a:ext cx="6400800" cy="260604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asting Da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/>
          </p:cNvSpPr>
          <p:nvPr userDrawn="1"/>
        </p:nvSpPr>
        <p:spPr>
          <a:xfrm>
            <a:off x="35496" y="51470"/>
            <a:ext cx="3886200" cy="576064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altLang="x-none" sz="2800" cap="small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Tables</a:t>
            </a:r>
            <a:endParaRPr lang="en-US" sz="2800" cap="small" dirty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224" y="3219822"/>
            <a:ext cx="2381250" cy="1790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904279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tru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/>
          </p:cNvSpPr>
          <p:nvPr userDrawn="1"/>
        </p:nvSpPr>
        <p:spPr>
          <a:xfrm>
            <a:off x="35496" y="51470"/>
            <a:ext cx="3886200" cy="576064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2800" cap="small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Code</a:t>
            </a:r>
            <a:endParaRPr lang="en-US" sz="2800" cap="small" dirty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</p:txBody>
      </p:sp>
      <p:pic>
        <p:nvPicPr>
          <p:cNvPr id="3074" name="Picture 2" descr="http://us.cdn2.123rf.com/168nwm/maxxyustas/maxxyustas0806/maxxyustas080600389/3242960-abstract-structure-from-four-boxes-3d.jpg"/>
          <p:cNvPicPr>
            <a:picLocks noChangeAspect="1" noChangeArrowheads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312" y="3803620"/>
            <a:ext cx="1600200" cy="1200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08336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2900190"/>
            <a:ext cx="9144000" cy="2243310"/>
          </a:xfrm>
          <a:prstGeom prst="rect">
            <a:avLst/>
          </a:prstGeom>
          <a:gradFill>
            <a:gsLst>
              <a:gs pos="0">
                <a:schemeClr val="bg1">
                  <a:alpha val="92000"/>
                </a:schemeClr>
              </a:gs>
              <a:gs pos="37000">
                <a:schemeClr val="bg1">
                  <a:alpha val="77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9144000" cy="290019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90000"/>
                </a:schemeClr>
              </a:gs>
              <a:gs pos="48000">
                <a:schemeClr val="bg1">
                  <a:alpha val="63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1989233"/>
            <a:ext cx="9144000" cy="17145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0" y="1200150"/>
            <a:ext cx="9144000" cy="382905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3195" y="1629486"/>
            <a:ext cx="5966666" cy="1817510"/>
          </a:xfrm>
          <a:effectLst/>
        </p:spPr>
        <p:txBody>
          <a:bodyPr anchor="b"/>
          <a:lstStyle>
            <a:lvl1pPr algn="r">
              <a:defRPr sz="4600" b="1" cap="none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22438" y="3455633"/>
            <a:ext cx="5970494" cy="626595"/>
          </a:xfrm>
        </p:spPr>
        <p:txBody>
          <a:bodyPr anchor="t"/>
          <a:lstStyle>
            <a:lvl1pPr marL="0" indent="0" algn="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F9F07-3BC7-4570-B054-79111B0A380C}" type="datetime1">
              <a:rPr lang="en-US" smtClean="0"/>
              <a:pPr/>
              <a:t>9/19/2014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F82E0A0-C266-4798-8C8F-B9F91E9DA37E}" type="slidenum">
              <a:rPr lang="en-US" sz="2400" b="1" smtClean="0">
                <a:solidFill>
                  <a:srgbClr val="FFFFFF"/>
                </a:solidFill>
              </a:rPr>
              <a:pPr algn="ctr"/>
              <a:t>‹#›</a:t>
            </a:fld>
            <a:endParaRPr lang="en-US" sz="24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06EA6-EFEA-4C30-9264-4F9291A5780D}" type="datetime1">
              <a:rPr lang="en-US" smtClean="0"/>
              <a:pPr/>
              <a:t>9/19/2014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F82E0A0-C266-4798-8C8F-B9F91E9DA37E}" type="slidenum">
              <a:rPr lang="en-US" sz="1400" b="1" smtClean="0">
                <a:solidFill>
                  <a:srgbClr val="FFFFFF"/>
                </a:solidFill>
              </a:rPr>
              <a:pPr algn="ctr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1142999" y="548639"/>
            <a:ext cx="3346704" cy="260604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548640"/>
            <a:ext cx="3346704" cy="260604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548640"/>
            <a:ext cx="3346704" cy="479822"/>
          </a:xfrm>
        </p:spPr>
        <p:txBody>
          <a:bodyPr anchor="b">
            <a:noAutofit/>
          </a:bodyPr>
          <a:lstStyle>
            <a:lvl1pPr marL="0" indent="0" algn="ctr">
              <a:buNone/>
              <a:defRPr lang="en-US" sz="2400" b="1" i="0" kern="1200" dirty="0" smtClean="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6447" y="1050245"/>
            <a:ext cx="3346704" cy="20574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7302" y="548640"/>
            <a:ext cx="3346704" cy="479822"/>
          </a:xfrm>
        </p:spPr>
        <p:txBody>
          <a:bodyPr anchor="b">
            <a:noAutofit/>
          </a:bodyPr>
          <a:lstStyle>
            <a:lvl1pPr marL="0" indent="0" algn="ctr">
              <a:buNone/>
              <a:defRPr lang="en-US" sz="2400" b="1" i="0" kern="1200" dirty="0" smtClean="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ctr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049274"/>
            <a:ext cx="3346704" cy="20574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06EA6-EFEA-4C30-9264-4F9291A5780D}" type="datetime1">
              <a:rPr lang="en-US" smtClean="0"/>
              <a:pPr/>
              <a:t>9/19/2014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F82E0A0-C266-4798-8C8F-B9F91E9DA37E}" type="slidenum">
              <a:rPr lang="en-US" sz="1400" b="1" smtClean="0">
                <a:solidFill>
                  <a:srgbClr val="FFFFFF"/>
                </a:solidFill>
              </a:rPr>
              <a:pPr algn="ctr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ADB5D-B7A0-47E3-AD2D-B1A6F8614213}" type="datetime1">
              <a:rPr lang="en-US" smtClean="0"/>
              <a:pPr/>
              <a:t>9/19/2014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7CB7D-F184-43C7-B6FD-03D728E1BBFF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68126-03FC-49C0-B9B8-2B561CCC3D90}" type="datetime1">
              <a:rPr lang="en-US" smtClean="0"/>
              <a:pPr/>
              <a:t>9/19/2014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7CB7D-F184-43C7-B6FD-03D728E1BBFF}" type="slidenum">
              <a:rPr lang="en-US" smtClean="0">
                <a:solidFill>
                  <a:schemeClr val="tx2"/>
                </a:solidFill>
              </a:rPr>
              <a:pPr/>
              <a:t>‹#›</a:t>
            </a:fld>
            <a:endParaRPr 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096" y="1657350"/>
            <a:ext cx="3636085" cy="943870"/>
          </a:xfrm>
          <a:effectLst/>
        </p:spPr>
        <p:txBody>
          <a:bodyPr anchor="b">
            <a:noAutofit/>
          </a:bodyPr>
          <a:lstStyle>
            <a:lvl1pPr marL="228600" indent="-228600" algn="l">
              <a:defRPr sz="2800" b="1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93516" y="548640"/>
            <a:ext cx="4017085" cy="3671048"/>
          </a:xfrm>
        </p:spPr>
        <p:txBody>
          <a:bodyPr anchor="ctr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5765" y="2623351"/>
            <a:ext cx="3388660" cy="160463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A8198-4617-485E-9585-4840B69DBBA6}" type="datetime1">
              <a:rPr lang="en-US" smtClean="0"/>
              <a:pPr/>
              <a:t>9/19/2014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7CB7D-F184-43C7-B6FD-03D728E1BBFF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900190"/>
            <a:ext cx="9144000" cy="2243310"/>
          </a:xfrm>
          <a:prstGeom prst="rect">
            <a:avLst/>
          </a:prstGeom>
          <a:gradFill>
            <a:gsLst>
              <a:gs pos="0">
                <a:schemeClr val="bg1">
                  <a:alpha val="92000"/>
                </a:schemeClr>
              </a:gs>
              <a:gs pos="37000">
                <a:schemeClr val="bg1">
                  <a:alpha val="77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9144000" cy="290019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90000"/>
                </a:schemeClr>
              </a:gs>
              <a:gs pos="48000">
                <a:schemeClr val="bg1">
                  <a:alpha val="63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0" y="1989233"/>
            <a:ext cx="9144000" cy="17145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0" y="1200150"/>
            <a:ext cx="9144000" cy="382905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475175" y="857250"/>
            <a:ext cx="4114800" cy="2345855"/>
          </a:xfrm>
          <a:prstGeom prst="roundRect">
            <a:avLst>
              <a:gd name="adj" fmla="val 4230"/>
            </a:avLst>
          </a:prstGeom>
          <a:solidFill>
            <a:schemeClr val="bg2">
              <a:lumMod val="90000"/>
            </a:schemeClr>
          </a:solidFill>
          <a:effectLst>
            <a:reflection blurRad="4350" stA="23000" endA="300" endPos="28000" dir="5400000" sy="-100000" algn="bl" rotWithShape="0"/>
          </a:effectLst>
          <a:scene3d>
            <a:camera prst="perspectiveContrastingLeftFacing" fov="1800000">
              <a:rot lat="300000" lon="2100000" rev="0"/>
            </a:camera>
            <a:lightRig rig="balanced" dir="t"/>
          </a:scene3d>
          <a:sp3d>
            <a:bevelT w="50800" h="50800"/>
          </a:sp3d>
        </p:spPr>
        <p:txBody>
          <a:bodyPr>
            <a:normAutofit/>
            <a:flatTx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77887" y="757865"/>
            <a:ext cx="3694114" cy="1622265"/>
          </a:xfrm>
        </p:spPr>
        <p:txBody>
          <a:bodyPr anchor="b"/>
          <a:lstStyle>
            <a:lvl1pPr marL="182880" indent="-182880">
              <a:buFont typeface="Georgia" pitchFamily="18" charset="0"/>
              <a:buChar char="*"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06EA6-EFEA-4C30-9264-4F9291A5780D}" type="datetime1">
              <a:rPr lang="en-US" smtClean="0"/>
              <a:pPr/>
              <a:t>9/19/2014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F82E0A0-C266-4798-8C8F-B9F91E9DA37E}" type="slidenum">
              <a:rPr lang="en-US" sz="2800" b="1" smtClean="0">
                <a:solidFill>
                  <a:srgbClr val="FFFFFF"/>
                </a:solidFill>
              </a:rPr>
              <a:pPr algn="ctr"/>
              <a:t>‹#›</a:t>
            </a:fld>
            <a:endParaRPr lang="en-US" sz="2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7268" y="3348316"/>
            <a:ext cx="6383538" cy="857250"/>
          </a:xfrm>
        </p:spPr>
        <p:txBody>
          <a:bodyPr anchor="b">
            <a:noAutofit/>
          </a:bodyPr>
          <a:lstStyle>
            <a:lvl1pPr algn="l">
              <a:defRPr sz="46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829050"/>
            <a:ext cx="9144000" cy="1314450"/>
          </a:xfrm>
          <a:prstGeom prst="rect">
            <a:avLst/>
          </a:prstGeom>
          <a:gradFill>
            <a:gsLst>
              <a:gs pos="0">
                <a:schemeClr val="bg1">
                  <a:alpha val="91000"/>
                </a:schemeClr>
              </a:gs>
              <a:gs pos="37000">
                <a:schemeClr val="bg1">
                  <a:alpha val="76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9144000" cy="382905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89000"/>
                </a:schemeClr>
              </a:gs>
              <a:gs pos="48000">
                <a:schemeClr val="bg1">
                  <a:alpha val="62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2826228"/>
            <a:ext cx="9144000" cy="17145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0" y="1200150"/>
            <a:ext cx="9144000" cy="382905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6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93290" y="3279126"/>
            <a:ext cx="6512511" cy="857250"/>
          </a:xfrm>
          <a:prstGeom prst="rect">
            <a:avLst/>
          </a:prstGeom>
          <a:effectLst/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549195"/>
            <a:ext cx="6400800" cy="26060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172200" y="4629150"/>
            <a:ext cx="2514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E4606EA6-EFEA-4C30-9264-4F9291A5780D}" type="datetime1">
              <a:rPr lang="en-US" smtClean="0"/>
              <a:pPr/>
              <a:t>9/19/2014</a:t>
            </a:fld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4629150"/>
            <a:ext cx="3352801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algn="r"/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810000" y="4629150"/>
            <a:ext cx="18288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algn="ctr"/>
            <a:fld id="{8F82E0A0-C266-4798-8C8F-B9F91E9DA37E}" type="slidenum">
              <a:rPr lang="en-US" sz="1400" b="1" smtClean="0">
                <a:solidFill>
                  <a:srgbClr val="FFFFFF"/>
                </a:solidFill>
              </a:rPr>
              <a:pPr algn="ctr"/>
              <a:t>‹#›</a:t>
            </a:fld>
            <a:endParaRPr lang="en-US" sz="1400" b="1" dirty="0">
              <a:solidFill>
                <a:srgbClr val="FFFFFF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680" r:id="rId1"/>
    <p:sldLayoutId id="2147484681" r:id="rId2"/>
    <p:sldLayoutId id="2147484682" r:id="rId3"/>
    <p:sldLayoutId id="2147484683" r:id="rId4"/>
    <p:sldLayoutId id="2147484684" r:id="rId5"/>
    <p:sldLayoutId id="2147484685" r:id="rId6"/>
    <p:sldLayoutId id="2147484686" r:id="rId7"/>
    <p:sldLayoutId id="2147484687" r:id="rId8"/>
    <p:sldLayoutId id="2147484688" r:id="rId9"/>
    <p:sldLayoutId id="2147484689" r:id="rId10"/>
    <p:sldLayoutId id="2147484690" r:id="rId11"/>
    <p:sldLayoutId id="2147484695" r:id="rId12"/>
    <p:sldLayoutId id="2147484701" r:id="rId13"/>
    <p:sldLayoutId id="2147484702" r:id="rId14"/>
    <p:sldLayoutId id="2147484703" r:id="rId15"/>
    <p:sldLayoutId id="2147484704" r:id="rId16"/>
    <p:sldLayoutId id="2147484705" r:id="rId17"/>
    <p:sldLayoutId id="2147484706" r:id="rId18"/>
    <p:sldLayoutId id="2147484700" r:id="rId19"/>
    <p:sldLayoutId id="2147484696" r:id="rId20"/>
    <p:sldLayoutId id="2147484699" r:id="rId21"/>
  </p:sldLayoutIdLst>
  <p:timing>
    <p:tnLst>
      <p:par>
        <p:cTn id="1" dur="indefinite" restart="never" nodeType="tmRoot"/>
      </p:par>
    </p:tnLst>
  </p:timing>
  <p:txStyles>
    <p:titleStyle>
      <a:lvl1pPr marL="320040" indent="-320040" algn="r" defTabSz="914400" rtl="0" eaLnBrk="1" latinLnBrk="0" hangingPunct="1">
        <a:spcBef>
          <a:spcPct val="0"/>
        </a:spcBef>
        <a:buClr>
          <a:schemeClr val="accent6">
            <a:lumMod val="75000"/>
          </a:schemeClr>
        </a:buClr>
        <a:buSzPct val="128000"/>
        <a:buFont typeface="Georgia" pitchFamily="18" charset="0"/>
        <a:buChar char="*"/>
        <a:defRPr sz="4600" b="1" i="0" kern="1200">
          <a:gradFill>
            <a:gsLst>
              <a:gs pos="0">
                <a:schemeClr val="tx1"/>
              </a:gs>
              <a:gs pos="40000">
                <a:schemeClr val="tx1">
                  <a:lumMod val="75000"/>
                  <a:lumOff val="25000"/>
                </a:schemeClr>
              </a:gs>
              <a:gs pos="100000">
                <a:schemeClr val="tx2">
                  <a:alpha val="65000"/>
                </a:schemeClr>
              </a:gs>
            </a:gsLst>
            <a:lin ang="5400000" scaled="0"/>
          </a:gradFill>
          <a:effectLst>
            <a:reflection blurRad="6350" stA="55000" endA="300" endPos="45500" dir="5400000" sy="-100000" algn="bl" rotWithShape="0"/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2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864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2296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9728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89888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664208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96596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28600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587752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/>
          </p:cNvSpPr>
          <p:nvPr>
            <p:ph type="ctrTitle"/>
          </p:nvPr>
        </p:nvSpPr>
        <p:spPr>
          <a:xfrm>
            <a:off x="4788024" y="915566"/>
            <a:ext cx="4104456" cy="1344875"/>
          </a:xfrm>
        </p:spPr>
        <p:txBody>
          <a:bodyPr>
            <a:normAutofit fontScale="90000"/>
          </a:bodyPr>
          <a:lstStyle>
            <a:extLst/>
          </a:lstStyle>
          <a:p>
            <a:pPr marL="182880" indent="0" algn="ctr">
              <a:buNone/>
            </a:pPr>
            <a:r>
              <a:rPr lang="en-US" dirty="0" smtClean="0">
                <a:solidFill>
                  <a:schemeClr val="tx1"/>
                </a:solidFill>
                <a:effectLst/>
              </a:rPr>
              <a:t>Project Overview</a:t>
            </a:r>
            <a:endParaRPr lang="en-US" dirty="0">
              <a:solidFill>
                <a:schemeClr val="tx1"/>
              </a:solidFill>
              <a:effectLst/>
            </a:endParaRPr>
          </a:p>
        </p:txBody>
      </p:sp>
      <p:pic>
        <p:nvPicPr>
          <p:cNvPr id="6" name="Picture 5" descr="C:\Resources\Docs\3. Education\Modules\CSC2021-22\Development\CSC2021 Module Title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9" y="771552"/>
            <a:ext cx="4200635" cy="1467937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6" descr="C:\Resources\Docs\3. Education\Modules\CSC2021-22\Development\CSC2022 Module Title.p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9" y="2615981"/>
            <a:ext cx="4200635" cy="1467937"/>
          </a:xfrm>
          <a:prstGeom prst="round2DiagRect">
            <a:avLst>
              <a:gd name="adj1" fmla="val 0"/>
              <a:gd name="adj2" fmla="val 20924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TextBox 7"/>
          <p:cNvSpPr txBox="1"/>
          <p:nvPr/>
        </p:nvSpPr>
        <p:spPr>
          <a:xfrm>
            <a:off x="5364088" y="2643758"/>
            <a:ext cx="309634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Key information about the project</a:t>
            </a:r>
            <a:endParaRPr lang="en-US" sz="2000" dirty="0"/>
          </a:p>
          <a:p>
            <a:pPr algn="r"/>
            <a:endParaRPr lang="en-GB" sz="2000" dirty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  <a:p>
            <a:pPr algn="r"/>
            <a:endParaRPr lang="en-GB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/>
          <p:cNvSpPr/>
          <p:nvPr/>
        </p:nvSpPr>
        <p:spPr>
          <a:xfrm>
            <a:off x="-684584" y="123478"/>
            <a:ext cx="9649072" cy="6727195"/>
          </a:xfrm>
          <a:prstGeom prst="rect">
            <a:avLst/>
          </a:prstGeom>
          <a:noFill/>
        </p:spPr>
      </p:sp>
      <p:grpSp>
        <p:nvGrpSpPr>
          <p:cNvPr id="65" name="Group 64"/>
          <p:cNvGrpSpPr>
            <a:grpSpLocks/>
          </p:cNvGrpSpPr>
          <p:nvPr/>
        </p:nvGrpSpPr>
        <p:grpSpPr bwMode="auto">
          <a:xfrm>
            <a:off x="1139795" y="700577"/>
            <a:ext cx="7036369" cy="4100611"/>
            <a:chOff x="1103" y="1087"/>
            <a:chExt cx="11971" cy="6954"/>
          </a:xfrm>
        </p:grpSpPr>
        <p:grpSp>
          <p:nvGrpSpPr>
            <p:cNvPr id="125" name="Group 124"/>
            <p:cNvGrpSpPr>
              <a:grpSpLocks/>
            </p:cNvGrpSpPr>
            <p:nvPr/>
          </p:nvGrpSpPr>
          <p:grpSpPr bwMode="auto">
            <a:xfrm>
              <a:off x="1103" y="1087"/>
              <a:ext cx="5986" cy="6954"/>
              <a:chOff x="1103" y="1087"/>
              <a:chExt cx="5986" cy="6954"/>
            </a:xfrm>
          </p:grpSpPr>
          <p:cxnSp>
            <p:nvCxnSpPr>
              <p:cNvPr id="133" name="Line 14"/>
              <p:cNvCxnSpPr>
                <a:cxnSpLocks noChangeShapeType="1"/>
              </p:cNvCxnSpPr>
              <p:nvPr/>
            </p:nvCxnSpPr>
            <p:spPr bwMode="auto">
              <a:xfrm>
                <a:off x="1103" y="1087"/>
                <a:ext cx="1" cy="6954"/>
              </a:xfrm>
              <a:prstGeom prst="line">
                <a:avLst/>
              </a:prstGeom>
              <a:noFill/>
              <a:ln w="9525">
                <a:solidFill>
                  <a:srgbClr val="C0C0C0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34" name="Line 15"/>
              <p:cNvCxnSpPr>
                <a:cxnSpLocks noChangeShapeType="1"/>
              </p:cNvCxnSpPr>
              <p:nvPr/>
            </p:nvCxnSpPr>
            <p:spPr bwMode="auto">
              <a:xfrm>
                <a:off x="2300" y="1087"/>
                <a:ext cx="1" cy="6954"/>
              </a:xfrm>
              <a:prstGeom prst="line">
                <a:avLst/>
              </a:prstGeom>
              <a:noFill/>
              <a:ln w="9525">
                <a:solidFill>
                  <a:srgbClr val="C0C0C0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35" name="Line 16"/>
              <p:cNvCxnSpPr>
                <a:cxnSpLocks noChangeShapeType="1"/>
              </p:cNvCxnSpPr>
              <p:nvPr/>
            </p:nvCxnSpPr>
            <p:spPr bwMode="auto">
              <a:xfrm>
                <a:off x="3497" y="1087"/>
                <a:ext cx="1" cy="6954"/>
              </a:xfrm>
              <a:prstGeom prst="line">
                <a:avLst/>
              </a:prstGeom>
              <a:noFill/>
              <a:ln w="9525">
                <a:solidFill>
                  <a:srgbClr val="C0C0C0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36" name="Line 17"/>
              <p:cNvCxnSpPr>
                <a:cxnSpLocks noChangeShapeType="1"/>
              </p:cNvCxnSpPr>
              <p:nvPr/>
            </p:nvCxnSpPr>
            <p:spPr bwMode="auto">
              <a:xfrm>
                <a:off x="4694" y="1087"/>
                <a:ext cx="1" cy="6954"/>
              </a:xfrm>
              <a:prstGeom prst="line">
                <a:avLst/>
              </a:prstGeom>
              <a:noFill/>
              <a:ln w="9525">
                <a:solidFill>
                  <a:srgbClr val="C0C0C0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37" name="Line 18"/>
              <p:cNvCxnSpPr>
                <a:cxnSpLocks noChangeShapeType="1"/>
              </p:cNvCxnSpPr>
              <p:nvPr/>
            </p:nvCxnSpPr>
            <p:spPr bwMode="auto">
              <a:xfrm>
                <a:off x="5891" y="1087"/>
                <a:ext cx="1" cy="6954"/>
              </a:xfrm>
              <a:prstGeom prst="line">
                <a:avLst/>
              </a:prstGeom>
              <a:noFill/>
              <a:ln w="9525">
                <a:solidFill>
                  <a:srgbClr val="C0C0C0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38" name="Line 19"/>
              <p:cNvCxnSpPr>
                <a:cxnSpLocks noChangeShapeType="1"/>
              </p:cNvCxnSpPr>
              <p:nvPr/>
            </p:nvCxnSpPr>
            <p:spPr bwMode="auto">
              <a:xfrm>
                <a:off x="7088" y="1087"/>
                <a:ext cx="1" cy="6954"/>
              </a:xfrm>
              <a:prstGeom prst="line">
                <a:avLst/>
              </a:prstGeom>
              <a:noFill/>
              <a:ln w="9525">
                <a:solidFill>
                  <a:srgbClr val="C0C0C0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126" name="Group 125"/>
            <p:cNvGrpSpPr>
              <a:grpSpLocks/>
            </p:cNvGrpSpPr>
            <p:nvPr/>
          </p:nvGrpSpPr>
          <p:grpSpPr bwMode="auto">
            <a:xfrm>
              <a:off x="8285" y="1087"/>
              <a:ext cx="4789" cy="6954"/>
              <a:chOff x="2300" y="1087"/>
              <a:chExt cx="4789" cy="6954"/>
            </a:xfrm>
          </p:grpSpPr>
          <p:cxnSp>
            <p:nvCxnSpPr>
              <p:cNvPr id="128" name="Line 22"/>
              <p:cNvCxnSpPr>
                <a:cxnSpLocks noChangeShapeType="1"/>
              </p:cNvCxnSpPr>
              <p:nvPr/>
            </p:nvCxnSpPr>
            <p:spPr bwMode="auto">
              <a:xfrm>
                <a:off x="2300" y="1087"/>
                <a:ext cx="1" cy="6954"/>
              </a:xfrm>
              <a:prstGeom prst="line">
                <a:avLst/>
              </a:prstGeom>
              <a:noFill/>
              <a:ln w="9525">
                <a:solidFill>
                  <a:srgbClr val="C0C0C0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9" name="Line 23"/>
              <p:cNvCxnSpPr>
                <a:cxnSpLocks noChangeShapeType="1"/>
              </p:cNvCxnSpPr>
              <p:nvPr/>
            </p:nvCxnSpPr>
            <p:spPr bwMode="auto">
              <a:xfrm>
                <a:off x="3497" y="1087"/>
                <a:ext cx="1" cy="6954"/>
              </a:xfrm>
              <a:prstGeom prst="line">
                <a:avLst/>
              </a:prstGeom>
              <a:noFill/>
              <a:ln w="9525">
                <a:solidFill>
                  <a:srgbClr val="C0C0C0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30" name="Line 24"/>
              <p:cNvCxnSpPr>
                <a:cxnSpLocks noChangeShapeType="1"/>
              </p:cNvCxnSpPr>
              <p:nvPr/>
            </p:nvCxnSpPr>
            <p:spPr bwMode="auto">
              <a:xfrm>
                <a:off x="4694" y="1087"/>
                <a:ext cx="1" cy="6954"/>
              </a:xfrm>
              <a:prstGeom prst="line">
                <a:avLst/>
              </a:prstGeom>
              <a:noFill/>
              <a:ln w="9525">
                <a:solidFill>
                  <a:srgbClr val="C0C0C0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31" name="Line 25"/>
              <p:cNvCxnSpPr>
                <a:cxnSpLocks noChangeShapeType="1"/>
              </p:cNvCxnSpPr>
              <p:nvPr/>
            </p:nvCxnSpPr>
            <p:spPr bwMode="auto">
              <a:xfrm>
                <a:off x="5891" y="1087"/>
                <a:ext cx="1" cy="6954"/>
              </a:xfrm>
              <a:prstGeom prst="line">
                <a:avLst/>
              </a:prstGeom>
              <a:noFill/>
              <a:ln w="9525">
                <a:solidFill>
                  <a:srgbClr val="C0C0C0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32" name="Line 26"/>
              <p:cNvCxnSpPr>
                <a:cxnSpLocks noChangeShapeType="1"/>
              </p:cNvCxnSpPr>
              <p:nvPr/>
            </p:nvCxnSpPr>
            <p:spPr bwMode="auto">
              <a:xfrm>
                <a:off x="7088" y="1087"/>
                <a:ext cx="1" cy="6954"/>
              </a:xfrm>
              <a:prstGeom prst="line">
                <a:avLst/>
              </a:prstGeom>
              <a:noFill/>
              <a:ln w="9525">
                <a:solidFill>
                  <a:srgbClr val="C0C0C0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</p:grpSp>
      <p:sp>
        <p:nvSpPr>
          <p:cNvPr id="66" name="Text Box 27"/>
          <p:cNvSpPr txBox="1">
            <a:spLocks noChangeArrowheads="1"/>
          </p:cNvSpPr>
          <p:nvPr/>
        </p:nvSpPr>
        <p:spPr bwMode="auto">
          <a:xfrm>
            <a:off x="416539" y="987574"/>
            <a:ext cx="705342" cy="229236"/>
          </a:xfrm>
          <a:prstGeom prst="rect">
            <a:avLst/>
          </a:prstGeom>
          <a:gradFill rotWithShape="0">
            <a:gsLst>
              <a:gs pos="0">
                <a:srgbClr val="666666"/>
              </a:gs>
              <a:gs pos="50000">
                <a:srgbClr val="000000"/>
              </a:gs>
              <a:gs pos="100000">
                <a:srgbClr val="666666"/>
              </a:gs>
            </a:gsLst>
            <a:lin ang="5400000" scaled="1"/>
          </a:gradFill>
          <a:ln w="12700">
            <a:solidFill>
              <a:srgbClr val="000000"/>
            </a:solidFill>
            <a:miter lim="800000"/>
            <a:headEnd/>
            <a:tailEnd/>
          </a:ln>
          <a:effectLst>
            <a:outerShdw dist="28398" dir="3806097" algn="ctr" rotWithShape="0">
              <a:srgbClr val="7F7F7F"/>
            </a:outerShdw>
          </a:effectLst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GB" sz="1100" b="1">
                <a:solidFill>
                  <a:srgbClr val="FFFFFF"/>
                </a:solidFill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Week 1</a:t>
            </a:r>
            <a:endParaRPr lang="en-GB" sz="1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1100">
                <a:solidFill>
                  <a:srgbClr val="FFFFFF"/>
                </a:solidFill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GB" sz="1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1100">
                <a:solidFill>
                  <a:srgbClr val="FFFFFF"/>
                </a:solidFill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GB" sz="1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7" name="Text Box 28"/>
          <p:cNvSpPr txBox="1">
            <a:spLocks noChangeArrowheads="1"/>
          </p:cNvSpPr>
          <p:nvPr/>
        </p:nvSpPr>
        <p:spPr bwMode="auto">
          <a:xfrm>
            <a:off x="1120117" y="987574"/>
            <a:ext cx="705342" cy="229236"/>
          </a:xfrm>
          <a:prstGeom prst="rect">
            <a:avLst/>
          </a:prstGeom>
          <a:gradFill rotWithShape="0">
            <a:gsLst>
              <a:gs pos="0">
                <a:srgbClr val="666666"/>
              </a:gs>
              <a:gs pos="50000">
                <a:srgbClr val="000000"/>
              </a:gs>
              <a:gs pos="100000">
                <a:srgbClr val="666666"/>
              </a:gs>
            </a:gsLst>
            <a:lin ang="5400000" scaled="1"/>
          </a:gradFill>
          <a:ln w="12700">
            <a:solidFill>
              <a:srgbClr val="000000"/>
            </a:solidFill>
            <a:miter lim="800000"/>
            <a:headEnd/>
            <a:tailEnd/>
          </a:ln>
          <a:effectLst>
            <a:outerShdw dist="28398" dir="3806097" algn="ctr" rotWithShape="0">
              <a:srgbClr val="7F7F7F"/>
            </a:outerShdw>
          </a:effectLst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GB" sz="1100" b="1">
                <a:solidFill>
                  <a:srgbClr val="FFFFFF"/>
                </a:solidFill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Week 2</a:t>
            </a:r>
            <a:endParaRPr lang="en-GB" sz="1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110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GB" sz="1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110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GB" sz="1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8" name="Text Box 29"/>
          <p:cNvSpPr txBox="1">
            <a:spLocks noChangeArrowheads="1"/>
          </p:cNvSpPr>
          <p:nvPr/>
        </p:nvSpPr>
        <p:spPr bwMode="auto">
          <a:xfrm>
            <a:off x="1823695" y="987574"/>
            <a:ext cx="705342" cy="229236"/>
          </a:xfrm>
          <a:prstGeom prst="rect">
            <a:avLst/>
          </a:prstGeom>
          <a:gradFill rotWithShape="0">
            <a:gsLst>
              <a:gs pos="0">
                <a:srgbClr val="666666"/>
              </a:gs>
              <a:gs pos="50000">
                <a:srgbClr val="000000"/>
              </a:gs>
              <a:gs pos="100000">
                <a:srgbClr val="666666"/>
              </a:gs>
            </a:gsLst>
            <a:lin ang="5400000" scaled="1"/>
          </a:gradFill>
          <a:ln w="12700">
            <a:solidFill>
              <a:srgbClr val="000000"/>
            </a:solidFill>
            <a:miter lim="800000"/>
            <a:headEnd/>
            <a:tailEnd/>
          </a:ln>
          <a:effectLst>
            <a:outerShdw dist="28398" dir="3806097" algn="ctr" rotWithShape="0">
              <a:srgbClr val="7F7F7F"/>
            </a:outerShdw>
          </a:effectLst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GB" sz="1100" b="1" dirty="0">
                <a:solidFill>
                  <a:srgbClr val="FFFFFF"/>
                </a:solidFill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Week 3</a:t>
            </a:r>
            <a:endParaRPr lang="en-GB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1100" dirty="0">
                <a:solidFill>
                  <a:srgbClr val="FFFFFF"/>
                </a:solidFill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GB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1100" dirty="0">
                <a:solidFill>
                  <a:srgbClr val="FFFFFF"/>
                </a:solidFill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GB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9" name="Text Box 30"/>
          <p:cNvSpPr txBox="1">
            <a:spLocks noChangeArrowheads="1"/>
          </p:cNvSpPr>
          <p:nvPr/>
        </p:nvSpPr>
        <p:spPr bwMode="auto">
          <a:xfrm>
            <a:off x="2527273" y="987574"/>
            <a:ext cx="705342" cy="229236"/>
          </a:xfrm>
          <a:prstGeom prst="rect">
            <a:avLst/>
          </a:prstGeom>
          <a:gradFill rotWithShape="0">
            <a:gsLst>
              <a:gs pos="0">
                <a:srgbClr val="666666"/>
              </a:gs>
              <a:gs pos="50000">
                <a:srgbClr val="000000"/>
              </a:gs>
              <a:gs pos="100000">
                <a:srgbClr val="666666"/>
              </a:gs>
            </a:gsLst>
            <a:lin ang="5400000" scaled="1"/>
          </a:gradFill>
          <a:ln w="12700">
            <a:solidFill>
              <a:srgbClr val="000000"/>
            </a:solidFill>
            <a:miter lim="800000"/>
            <a:headEnd/>
            <a:tailEnd/>
          </a:ln>
          <a:effectLst>
            <a:outerShdw dist="28398" dir="3806097" algn="ctr" rotWithShape="0">
              <a:srgbClr val="7F7F7F"/>
            </a:outerShdw>
          </a:effectLst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GB" sz="1100" b="1">
                <a:solidFill>
                  <a:srgbClr val="FFFFFF"/>
                </a:solidFill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Week 4</a:t>
            </a:r>
            <a:endParaRPr lang="en-GB" sz="1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1100">
                <a:solidFill>
                  <a:srgbClr val="FFFFFF"/>
                </a:solidFill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GB" sz="1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1100">
                <a:solidFill>
                  <a:srgbClr val="FFFFFF"/>
                </a:solidFill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GB" sz="1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0" name="Text Box 31"/>
          <p:cNvSpPr txBox="1">
            <a:spLocks noChangeArrowheads="1"/>
          </p:cNvSpPr>
          <p:nvPr/>
        </p:nvSpPr>
        <p:spPr bwMode="auto">
          <a:xfrm>
            <a:off x="3230851" y="987574"/>
            <a:ext cx="705342" cy="229236"/>
          </a:xfrm>
          <a:prstGeom prst="rect">
            <a:avLst/>
          </a:prstGeom>
          <a:gradFill rotWithShape="0">
            <a:gsLst>
              <a:gs pos="0">
                <a:srgbClr val="666666"/>
              </a:gs>
              <a:gs pos="50000">
                <a:srgbClr val="000000"/>
              </a:gs>
              <a:gs pos="100000">
                <a:srgbClr val="666666"/>
              </a:gs>
            </a:gsLst>
            <a:lin ang="5400000" scaled="1"/>
          </a:gradFill>
          <a:ln w="12700">
            <a:solidFill>
              <a:srgbClr val="000000"/>
            </a:solidFill>
            <a:miter lim="800000"/>
            <a:headEnd/>
            <a:tailEnd/>
          </a:ln>
          <a:effectLst>
            <a:outerShdw dist="28398" dir="3806097" algn="ctr" rotWithShape="0">
              <a:srgbClr val="7F7F7F"/>
            </a:outerShdw>
          </a:effectLst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GB" sz="1100" b="1" dirty="0">
                <a:solidFill>
                  <a:srgbClr val="FFFFFF"/>
                </a:solidFill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Week 5</a:t>
            </a:r>
            <a:endParaRPr lang="en-GB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1100" dirty="0">
                <a:solidFill>
                  <a:srgbClr val="FFFFFF"/>
                </a:solidFill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GB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1100" dirty="0">
                <a:solidFill>
                  <a:srgbClr val="FFFFFF"/>
                </a:solidFill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GB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1" name="Text Box 32"/>
          <p:cNvSpPr txBox="1">
            <a:spLocks noChangeArrowheads="1"/>
          </p:cNvSpPr>
          <p:nvPr/>
        </p:nvSpPr>
        <p:spPr bwMode="auto">
          <a:xfrm>
            <a:off x="3934429" y="987574"/>
            <a:ext cx="705342" cy="229236"/>
          </a:xfrm>
          <a:prstGeom prst="rect">
            <a:avLst/>
          </a:prstGeom>
          <a:gradFill rotWithShape="0">
            <a:gsLst>
              <a:gs pos="0">
                <a:srgbClr val="666666"/>
              </a:gs>
              <a:gs pos="50000">
                <a:srgbClr val="000000"/>
              </a:gs>
              <a:gs pos="100000">
                <a:srgbClr val="666666"/>
              </a:gs>
            </a:gsLst>
            <a:lin ang="5400000" scaled="1"/>
          </a:gradFill>
          <a:ln w="12700">
            <a:solidFill>
              <a:srgbClr val="000000"/>
            </a:solidFill>
            <a:miter lim="800000"/>
            <a:headEnd/>
            <a:tailEnd/>
          </a:ln>
          <a:effectLst>
            <a:outerShdw dist="28398" dir="3806097" algn="ctr" rotWithShape="0">
              <a:srgbClr val="7F7F7F"/>
            </a:outerShdw>
          </a:effectLst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GB" sz="1100" b="1">
                <a:solidFill>
                  <a:srgbClr val="FFFFFF"/>
                </a:solidFill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Week 6</a:t>
            </a:r>
            <a:endParaRPr lang="en-GB" sz="1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1100">
                <a:solidFill>
                  <a:srgbClr val="FFFFFF"/>
                </a:solidFill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GB" sz="1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1100">
                <a:solidFill>
                  <a:srgbClr val="FFFFFF"/>
                </a:solidFill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GB" sz="1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2" name="Text Box 33"/>
          <p:cNvSpPr txBox="1">
            <a:spLocks noChangeArrowheads="1"/>
          </p:cNvSpPr>
          <p:nvPr/>
        </p:nvSpPr>
        <p:spPr bwMode="auto">
          <a:xfrm>
            <a:off x="4638008" y="987574"/>
            <a:ext cx="705342" cy="229236"/>
          </a:xfrm>
          <a:prstGeom prst="rect">
            <a:avLst/>
          </a:prstGeom>
          <a:gradFill rotWithShape="0">
            <a:gsLst>
              <a:gs pos="0">
                <a:srgbClr val="666666"/>
              </a:gs>
              <a:gs pos="50000">
                <a:srgbClr val="000000"/>
              </a:gs>
              <a:gs pos="100000">
                <a:srgbClr val="666666"/>
              </a:gs>
            </a:gsLst>
            <a:lin ang="5400000" scaled="1"/>
          </a:gradFill>
          <a:ln w="12700">
            <a:solidFill>
              <a:srgbClr val="000000"/>
            </a:solidFill>
            <a:miter lim="800000"/>
            <a:headEnd/>
            <a:tailEnd/>
          </a:ln>
          <a:effectLst>
            <a:outerShdw dist="28398" dir="3806097" algn="ctr" rotWithShape="0">
              <a:srgbClr val="7F7F7F"/>
            </a:outerShdw>
          </a:effectLst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GB" sz="1100" b="1" dirty="0">
                <a:solidFill>
                  <a:srgbClr val="FFFFFF"/>
                </a:solidFill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Week 7</a:t>
            </a:r>
            <a:endParaRPr lang="en-GB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1100" dirty="0">
                <a:solidFill>
                  <a:srgbClr val="FFFFFF"/>
                </a:solidFill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GB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1100" dirty="0">
                <a:solidFill>
                  <a:srgbClr val="FFFFFF"/>
                </a:solidFill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GB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3" name="Text Box 34"/>
          <p:cNvSpPr txBox="1">
            <a:spLocks noChangeArrowheads="1"/>
          </p:cNvSpPr>
          <p:nvPr/>
        </p:nvSpPr>
        <p:spPr bwMode="auto">
          <a:xfrm>
            <a:off x="5341586" y="987574"/>
            <a:ext cx="705342" cy="229236"/>
          </a:xfrm>
          <a:prstGeom prst="rect">
            <a:avLst/>
          </a:prstGeom>
          <a:gradFill rotWithShape="0">
            <a:gsLst>
              <a:gs pos="0">
                <a:srgbClr val="666666"/>
              </a:gs>
              <a:gs pos="50000">
                <a:srgbClr val="000000"/>
              </a:gs>
              <a:gs pos="100000">
                <a:srgbClr val="666666"/>
              </a:gs>
            </a:gsLst>
            <a:lin ang="5400000" scaled="1"/>
          </a:gradFill>
          <a:ln w="12700">
            <a:solidFill>
              <a:srgbClr val="000000"/>
            </a:solidFill>
            <a:miter lim="800000"/>
            <a:headEnd/>
            <a:tailEnd/>
          </a:ln>
          <a:effectLst>
            <a:outerShdw dist="28398" dir="3806097" algn="ctr" rotWithShape="0">
              <a:srgbClr val="7F7F7F"/>
            </a:outerShdw>
          </a:effectLst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GB" sz="1100" b="1">
                <a:solidFill>
                  <a:srgbClr val="FFFFFF"/>
                </a:solidFill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Week 8</a:t>
            </a:r>
            <a:endParaRPr lang="en-GB" sz="1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1100">
                <a:solidFill>
                  <a:srgbClr val="FFFFFF"/>
                </a:solidFill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GB" sz="1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1100">
                <a:solidFill>
                  <a:srgbClr val="FFFFFF"/>
                </a:solidFill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GB" sz="1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4" name="Text Box 35"/>
          <p:cNvSpPr txBox="1">
            <a:spLocks noChangeArrowheads="1"/>
          </p:cNvSpPr>
          <p:nvPr/>
        </p:nvSpPr>
        <p:spPr bwMode="auto">
          <a:xfrm>
            <a:off x="6045164" y="987574"/>
            <a:ext cx="705342" cy="229236"/>
          </a:xfrm>
          <a:prstGeom prst="rect">
            <a:avLst/>
          </a:prstGeom>
          <a:gradFill rotWithShape="0">
            <a:gsLst>
              <a:gs pos="0">
                <a:srgbClr val="666666"/>
              </a:gs>
              <a:gs pos="50000">
                <a:srgbClr val="000000"/>
              </a:gs>
              <a:gs pos="100000">
                <a:srgbClr val="666666"/>
              </a:gs>
            </a:gsLst>
            <a:lin ang="5400000" scaled="1"/>
          </a:gradFill>
          <a:ln w="12700">
            <a:solidFill>
              <a:srgbClr val="000000"/>
            </a:solidFill>
            <a:miter lim="800000"/>
            <a:headEnd/>
            <a:tailEnd/>
          </a:ln>
          <a:effectLst>
            <a:outerShdw dist="28398" dir="3806097" algn="ctr" rotWithShape="0">
              <a:srgbClr val="7F7F7F"/>
            </a:outerShdw>
          </a:effectLst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GB" sz="1100" b="1">
                <a:solidFill>
                  <a:srgbClr val="FFFFFF"/>
                </a:solidFill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Week 9</a:t>
            </a:r>
            <a:endParaRPr lang="en-GB" sz="1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1100">
                <a:solidFill>
                  <a:srgbClr val="FFFFFF"/>
                </a:solidFill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GB" sz="1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1100">
                <a:solidFill>
                  <a:srgbClr val="FFFFFF"/>
                </a:solidFill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GB" sz="1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5" name="Text Box 36"/>
          <p:cNvSpPr txBox="1">
            <a:spLocks noChangeArrowheads="1"/>
          </p:cNvSpPr>
          <p:nvPr/>
        </p:nvSpPr>
        <p:spPr bwMode="auto">
          <a:xfrm>
            <a:off x="6748742" y="987574"/>
            <a:ext cx="705342" cy="229236"/>
          </a:xfrm>
          <a:prstGeom prst="rect">
            <a:avLst/>
          </a:prstGeom>
          <a:gradFill rotWithShape="0">
            <a:gsLst>
              <a:gs pos="0">
                <a:srgbClr val="666666"/>
              </a:gs>
              <a:gs pos="50000">
                <a:srgbClr val="000000"/>
              </a:gs>
              <a:gs pos="100000">
                <a:srgbClr val="666666"/>
              </a:gs>
            </a:gsLst>
            <a:lin ang="5400000" scaled="1"/>
          </a:gradFill>
          <a:ln w="12700">
            <a:solidFill>
              <a:srgbClr val="000000"/>
            </a:solidFill>
            <a:miter lim="800000"/>
            <a:headEnd/>
            <a:tailEnd/>
          </a:ln>
          <a:effectLst>
            <a:outerShdw dist="28398" dir="3806097" algn="ctr" rotWithShape="0">
              <a:srgbClr val="7F7F7F"/>
            </a:outerShdw>
          </a:effectLst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GB" sz="1100" b="1">
                <a:solidFill>
                  <a:srgbClr val="FFFFFF"/>
                </a:solidFill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Week 10</a:t>
            </a:r>
            <a:endParaRPr lang="en-GB" sz="1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1100">
                <a:solidFill>
                  <a:srgbClr val="FFFFFF"/>
                </a:solidFill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GB" sz="1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1100">
                <a:solidFill>
                  <a:srgbClr val="FFFFFF"/>
                </a:solidFill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GB" sz="1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6" name="Text Box 37"/>
          <p:cNvSpPr txBox="1">
            <a:spLocks noChangeArrowheads="1"/>
          </p:cNvSpPr>
          <p:nvPr/>
        </p:nvSpPr>
        <p:spPr bwMode="auto">
          <a:xfrm>
            <a:off x="7452320" y="987574"/>
            <a:ext cx="705342" cy="229236"/>
          </a:xfrm>
          <a:prstGeom prst="rect">
            <a:avLst/>
          </a:prstGeom>
          <a:gradFill rotWithShape="0">
            <a:gsLst>
              <a:gs pos="0">
                <a:srgbClr val="666666"/>
              </a:gs>
              <a:gs pos="50000">
                <a:srgbClr val="000000"/>
              </a:gs>
              <a:gs pos="100000">
                <a:srgbClr val="666666"/>
              </a:gs>
            </a:gsLst>
            <a:lin ang="5400000" scaled="1"/>
          </a:gradFill>
          <a:ln w="12700">
            <a:solidFill>
              <a:srgbClr val="000000"/>
            </a:solidFill>
            <a:miter lim="800000"/>
            <a:headEnd/>
            <a:tailEnd/>
          </a:ln>
          <a:effectLst>
            <a:outerShdw dist="28398" dir="3806097" algn="ctr" rotWithShape="0">
              <a:srgbClr val="7F7F7F"/>
            </a:outerShdw>
          </a:effectLst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GB" sz="1100" b="1">
                <a:solidFill>
                  <a:srgbClr val="FFFFFF"/>
                </a:solidFill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Week 11</a:t>
            </a:r>
            <a:endParaRPr lang="en-GB" sz="1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1100">
                <a:solidFill>
                  <a:srgbClr val="FFFFFF"/>
                </a:solidFill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GB" sz="1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1100">
                <a:solidFill>
                  <a:srgbClr val="FFFFFF"/>
                </a:solidFill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GB" sz="1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7" name="Text Box 38"/>
          <p:cNvSpPr txBox="1">
            <a:spLocks noChangeArrowheads="1"/>
          </p:cNvSpPr>
          <p:nvPr/>
        </p:nvSpPr>
        <p:spPr bwMode="auto">
          <a:xfrm>
            <a:off x="8155898" y="987574"/>
            <a:ext cx="705342" cy="229236"/>
          </a:xfrm>
          <a:prstGeom prst="rect">
            <a:avLst/>
          </a:prstGeom>
          <a:gradFill rotWithShape="0">
            <a:gsLst>
              <a:gs pos="0">
                <a:srgbClr val="666666"/>
              </a:gs>
              <a:gs pos="50000">
                <a:srgbClr val="000000"/>
              </a:gs>
              <a:gs pos="100000">
                <a:srgbClr val="666666"/>
              </a:gs>
            </a:gsLst>
            <a:lin ang="5400000" scaled="1"/>
          </a:gradFill>
          <a:ln w="12700">
            <a:solidFill>
              <a:srgbClr val="000000"/>
            </a:solidFill>
            <a:miter lim="800000"/>
            <a:headEnd/>
            <a:tailEnd/>
          </a:ln>
          <a:effectLst>
            <a:outerShdw dist="28398" dir="3806097" algn="ctr" rotWithShape="0">
              <a:srgbClr val="7F7F7F"/>
            </a:outerShdw>
          </a:effectLst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GB" sz="1100" b="1">
                <a:solidFill>
                  <a:srgbClr val="FFFFFF"/>
                </a:solidFill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Week 12</a:t>
            </a:r>
            <a:endParaRPr lang="en-GB" sz="1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1100">
                <a:solidFill>
                  <a:srgbClr val="FFFFFF"/>
                </a:solidFill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GB" sz="1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1100">
                <a:solidFill>
                  <a:srgbClr val="FFFFFF"/>
                </a:solidFill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GB" sz="1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79" name="Line 76"/>
          <p:cNvCxnSpPr>
            <a:cxnSpLocks noChangeShapeType="1"/>
          </p:cNvCxnSpPr>
          <p:nvPr/>
        </p:nvCxnSpPr>
        <p:spPr bwMode="auto">
          <a:xfrm>
            <a:off x="6674681" y="3030301"/>
            <a:ext cx="0" cy="45524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0" name="Text Box 77"/>
          <p:cNvSpPr txBox="1">
            <a:spLocks noChangeArrowheads="1"/>
          </p:cNvSpPr>
          <p:nvPr/>
        </p:nvSpPr>
        <p:spPr bwMode="auto">
          <a:xfrm>
            <a:off x="6176513" y="3024472"/>
            <a:ext cx="569563" cy="2680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99CC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366FF"/>
                </a:solidFill>
                <a:miter lim="800000"/>
                <a:headEnd/>
                <a:tailEnd/>
              </a14:hiddenLine>
            </a:ext>
          </a:extLst>
        </p:spPr>
        <p:txBody>
          <a:bodyPr rot="0" vert="horz" wrap="square" lIns="0" tIns="18000" rIns="0" bIns="18000" anchor="t" anchorCtr="0" upright="1">
            <a:no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GB" sz="900" b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End </a:t>
            </a:r>
            <a:endParaRPr lang="en-GB" sz="1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GB" sz="900" b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Week 9</a:t>
            </a:r>
            <a:endParaRPr lang="en-GB" sz="1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GB" sz="900" b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GB" sz="1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GB" sz="900" b="1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GB" sz="1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GB" sz="1100" b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GB" sz="1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81" name="Line 80"/>
          <p:cNvCxnSpPr>
            <a:cxnSpLocks noChangeShapeType="1"/>
          </p:cNvCxnSpPr>
          <p:nvPr/>
        </p:nvCxnSpPr>
        <p:spPr bwMode="auto">
          <a:xfrm>
            <a:off x="2529036" y="2482853"/>
            <a:ext cx="588" cy="234526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3" name="Text Box 54"/>
          <p:cNvSpPr txBox="1">
            <a:spLocks noChangeArrowheads="1"/>
          </p:cNvSpPr>
          <p:nvPr/>
        </p:nvSpPr>
        <p:spPr bwMode="auto">
          <a:xfrm>
            <a:off x="188900" y="669792"/>
            <a:ext cx="919695" cy="2680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99CC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366FF"/>
                </a:solidFill>
                <a:miter lim="800000"/>
                <a:headEnd/>
                <a:tailEnd/>
              </a14:hiddenLine>
            </a:ext>
          </a:extLst>
        </p:spPr>
        <p:txBody>
          <a:bodyPr rot="0" vert="horz" wrap="square" lIns="0" tIns="18000" rIns="0" bIns="18000" anchor="t" anchorCtr="0" upright="1"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GB" sz="1400" b="1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Semester 1</a:t>
            </a:r>
            <a:endParaRPr lang="en-GB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GB" sz="1400" b="1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 </a:t>
            </a:r>
            <a:endParaRPr lang="en-GB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GB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 </a:t>
            </a:r>
            <a:endParaRPr lang="en-GB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84" name="Rounded Rectangle 83"/>
          <p:cNvSpPr/>
          <p:nvPr/>
        </p:nvSpPr>
        <p:spPr>
          <a:xfrm>
            <a:off x="414776" y="1441592"/>
            <a:ext cx="1410683" cy="494303"/>
          </a:xfrm>
          <a:prstGeom prst="roundRect">
            <a:avLst/>
          </a:prstGeom>
          <a:solidFill>
            <a:srgbClr val="00B0F0">
              <a:alpha val="50196"/>
            </a:srgbClr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GB"/>
          </a:p>
        </p:txBody>
      </p:sp>
      <p:sp>
        <p:nvSpPr>
          <p:cNvPr id="85" name="Text Box 71"/>
          <p:cNvSpPr txBox="1"/>
          <p:nvPr/>
        </p:nvSpPr>
        <p:spPr>
          <a:xfrm>
            <a:off x="374945" y="1408947"/>
            <a:ext cx="1529699" cy="384962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300"/>
              </a:spcAft>
            </a:pPr>
            <a:r>
              <a:rPr lang="en-GB" sz="800" b="1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Team Formation and Game Idea</a:t>
            </a:r>
            <a:endParaRPr lang="en-GB" sz="11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800" dirty="0" smtClean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You </a:t>
            </a:r>
            <a:r>
              <a:rPr lang="en-GB" sz="8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will get into your teams and start exploring game ideas.</a:t>
            </a:r>
            <a:endParaRPr lang="en-GB" sz="11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6" name="Rounded Rectangle 85"/>
          <p:cNvSpPr/>
          <p:nvPr/>
        </p:nvSpPr>
        <p:spPr>
          <a:xfrm>
            <a:off x="6085452" y="3589274"/>
            <a:ext cx="2671044" cy="647119"/>
          </a:xfrm>
          <a:prstGeom prst="roundRect">
            <a:avLst/>
          </a:prstGeom>
          <a:solidFill>
            <a:srgbClr val="FFC000">
              <a:alpha val="50196"/>
            </a:srgb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GB"/>
          </a:p>
        </p:txBody>
      </p:sp>
      <p:sp>
        <p:nvSpPr>
          <p:cNvPr id="87" name="Text Box 71"/>
          <p:cNvSpPr txBox="1"/>
          <p:nvPr/>
        </p:nvSpPr>
        <p:spPr>
          <a:xfrm>
            <a:off x="6064842" y="3589274"/>
            <a:ext cx="2682791" cy="601562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300"/>
              </a:spcAft>
            </a:pPr>
            <a:r>
              <a:rPr lang="en-GB" sz="800" b="1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Architecture Submission</a:t>
            </a:r>
            <a:endParaRPr lang="en-GB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1000"/>
              </a:spcAft>
            </a:pPr>
            <a:r>
              <a:rPr lang="en-GB" sz="8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This submission will detail the architectural design of your game, including functionality developed to date. Feedback will be provided on your design and your progress to date.</a:t>
            </a:r>
            <a:endParaRPr lang="en-GB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98" name="Rounded Rectangle 97"/>
          <p:cNvSpPr/>
          <p:nvPr/>
        </p:nvSpPr>
        <p:spPr>
          <a:xfrm>
            <a:off x="1820167" y="1935895"/>
            <a:ext cx="2816076" cy="493739"/>
          </a:xfrm>
          <a:prstGeom prst="roundRect">
            <a:avLst/>
          </a:prstGeom>
          <a:solidFill>
            <a:srgbClr val="00B0F0">
              <a:alpha val="50196"/>
            </a:srgbClr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GB"/>
          </a:p>
        </p:txBody>
      </p:sp>
      <p:sp>
        <p:nvSpPr>
          <p:cNvPr id="99" name="Rounded Rectangle 98"/>
          <p:cNvSpPr/>
          <p:nvPr/>
        </p:nvSpPr>
        <p:spPr>
          <a:xfrm>
            <a:off x="4639771" y="2429634"/>
            <a:ext cx="2112498" cy="493739"/>
          </a:xfrm>
          <a:prstGeom prst="roundRect">
            <a:avLst/>
          </a:prstGeom>
          <a:solidFill>
            <a:srgbClr val="00B0F0">
              <a:alpha val="50196"/>
            </a:srgbClr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GB"/>
          </a:p>
        </p:txBody>
      </p:sp>
      <p:sp>
        <p:nvSpPr>
          <p:cNvPr id="100" name="Rounded Rectangle 99"/>
          <p:cNvSpPr/>
          <p:nvPr/>
        </p:nvSpPr>
        <p:spPr>
          <a:xfrm>
            <a:off x="6746076" y="2923373"/>
            <a:ext cx="2112498" cy="493739"/>
          </a:xfrm>
          <a:prstGeom prst="roundRect">
            <a:avLst/>
          </a:prstGeom>
          <a:solidFill>
            <a:srgbClr val="00B0F0">
              <a:alpha val="50196"/>
            </a:srgbClr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GB"/>
          </a:p>
        </p:txBody>
      </p:sp>
      <p:sp>
        <p:nvSpPr>
          <p:cNvPr id="101" name="Text Box 71"/>
          <p:cNvSpPr txBox="1"/>
          <p:nvPr/>
        </p:nvSpPr>
        <p:spPr>
          <a:xfrm>
            <a:off x="1833850" y="1918589"/>
            <a:ext cx="2822080" cy="496678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300"/>
              </a:spcAft>
            </a:pPr>
            <a:r>
              <a:rPr lang="en-GB" sz="800" b="1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Sprint 1</a:t>
            </a:r>
            <a:endParaRPr lang="en-GB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1000"/>
              </a:spcAft>
            </a:pPr>
            <a:r>
              <a:rPr lang="en-GB" sz="8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The first sprint will be closely based on developing the core input, graphical and sound elements of your game (based on lecture content).</a:t>
            </a:r>
            <a:endParaRPr lang="en-GB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02" name="Text Box 77"/>
          <p:cNvSpPr txBox="1">
            <a:spLocks noChangeArrowheads="1"/>
          </p:cNvSpPr>
          <p:nvPr/>
        </p:nvSpPr>
        <p:spPr bwMode="auto">
          <a:xfrm>
            <a:off x="2009638" y="2482853"/>
            <a:ext cx="569563" cy="2680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99CC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366FF"/>
                </a:solidFill>
                <a:miter lim="800000"/>
                <a:headEnd/>
                <a:tailEnd/>
              </a14:hiddenLine>
            </a:ext>
          </a:extLst>
        </p:spPr>
        <p:txBody>
          <a:bodyPr rot="0" vert="horz" wrap="square" lIns="0" tIns="18000" rIns="0" bIns="18000" anchor="t" anchorCtr="0" upright="1">
            <a:no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GB" sz="900" b="1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End </a:t>
            </a:r>
            <a:endParaRPr lang="en-GB" sz="12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GB" sz="900" b="1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Week 3</a:t>
            </a:r>
            <a:endParaRPr lang="en-GB" sz="12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GB" sz="900" b="1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 </a:t>
            </a:r>
            <a:endParaRPr lang="en-GB" sz="12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GB" sz="900" b="1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 </a:t>
            </a:r>
            <a:endParaRPr lang="en-GB" sz="12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GB" sz="1100" b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 </a:t>
            </a:r>
            <a:endParaRPr lang="en-GB" sz="12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03" name="Rounded Rectangle 102"/>
          <p:cNvSpPr/>
          <p:nvPr/>
        </p:nvSpPr>
        <p:spPr>
          <a:xfrm>
            <a:off x="2058621" y="2802652"/>
            <a:ext cx="2438741" cy="777209"/>
          </a:xfrm>
          <a:prstGeom prst="roundRect">
            <a:avLst/>
          </a:prstGeom>
          <a:solidFill>
            <a:srgbClr val="FFC000">
              <a:alpha val="50196"/>
            </a:srgb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GB"/>
          </a:p>
        </p:txBody>
      </p:sp>
      <p:sp>
        <p:nvSpPr>
          <p:cNvPr id="104" name="Text Box 71"/>
          <p:cNvSpPr txBox="1"/>
          <p:nvPr/>
        </p:nvSpPr>
        <p:spPr>
          <a:xfrm>
            <a:off x="2031603" y="2816671"/>
            <a:ext cx="2548667" cy="614459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300"/>
              </a:spcAft>
            </a:pPr>
            <a:r>
              <a:rPr lang="en-GB" sz="800" b="1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Team Formation and Initial Game Concept</a:t>
            </a:r>
            <a:endParaRPr lang="en-GB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GB" sz="8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This submission will outline your team and describe your planned game and its associated features. You will receive feedback on your planned game in terms of complexity and required effort.</a:t>
            </a:r>
            <a:endParaRPr lang="en-GB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42" name="Text Box 71"/>
          <p:cNvSpPr txBox="1"/>
          <p:nvPr/>
        </p:nvSpPr>
        <p:spPr>
          <a:xfrm>
            <a:off x="4635341" y="2419529"/>
            <a:ext cx="2194560" cy="536575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300"/>
              </a:spcAft>
            </a:pPr>
            <a:r>
              <a:rPr lang="en-GB" sz="800" b="1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Sprint 2</a:t>
            </a:r>
            <a:endParaRPr lang="en-GB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1000"/>
              </a:spcAft>
            </a:pPr>
            <a:r>
              <a:rPr lang="en-GB" sz="8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In the second sprint you will combine together the core elements to make your own game architecture.</a:t>
            </a:r>
            <a:endParaRPr lang="en-GB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43" name="Text Box 71"/>
          <p:cNvSpPr txBox="1"/>
          <p:nvPr/>
        </p:nvSpPr>
        <p:spPr>
          <a:xfrm>
            <a:off x="6736152" y="2914336"/>
            <a:ext cx="2275205" cy="536575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300"/>
              </a:spcAft>
            </a:pPr>
            <a:r>
              <a:rPr lang="en-GB" sz="800" b="1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Sprint 3</a:t>
            </a:r>
            <a:endParaRPr lang="en-GB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1000"/>
              </a:spcAft>
            </a:pPr>
            <a:r>
              <a:rPr lang="en-GB" sz="8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In the third sprint you will bring to life a simple but crudely playable version of your game.</a:t>
            </a:r>
            <a:endParaRPr lang="en-GB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4545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/>
      <p:bldP spid="84" grpId="0" animBg="1"/>
      <p:bldP spid="85" grpId="0"/>
      <p:bldP spid="86" grpId="0" animBg="1"/>
      <p:bldP spid="87" grpId="0"/>
      <p:bldP spid="98" grpId="0" animBg="1"/>
      <p:bldP spid="99" grpId="0" animBg="1"/>
      <p:bldP spid="100" grpId="0" animBg="1"/>
      <p:bldP spid="101" grpId="0"/>
      <p:bldP spid="102" grpId="0"/>
      <p:bldP spid="103" grpId="0" animBg="1"/>
      <p:bldP spid="104" grpId="0"/>
      <p:bldP spid="142" grpId="0"/>
      <p:bldP spid="14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roup 64"/>
          <p:cNvGrpSpPr>
            <a:grpSpLocks/>
          </p:cNvGrpSpPr>
          <p:nvPr/>
        </p:nvGrpSpPr>
        <p:grpSpPr bwMode="auto">
          <a:xfrm>
            <a:off x="1186606" y="627534"/>
            <a:ext cx="7036369" cy="2542694"/>
            <a:chOff x="1103" y="1087"/>
            <a:chExt cx="11971" cy="6954"/>
          </a:xfrm>
        </p:grpSpPr>
        <p:grpSp>
          <p:nvGrpSpPr>
            <p:cNvPr id="125" name="Group 124"/>
            <p:cNvGrpSpPr>
              <a:grpSpLocks/>
            </p:cNvGrpSpPr>
            <p:nvPr/>
          </p:nvGrpSpPr>
          <p:grpSpPr bwMode="auto">
            <a:xfrm>
              <a:off x="1103" y="1087"/>
              <a:ext cx="5986" cy="6954"/>
              <a:chOff x="1103" y="1087"/>
              <a:chExt cx="5986" cy="6954"/>
            </a:xfrm>
          </p:grpSpPr>
          <p:cxnSp>
            <p:nvCxnSpPr>
              <p:cNvPr id="133" name="Line 14"/>
              <p:cNvCxnSpPr>
                <a:cxnSpLocks noChangeShapeType="1"/>
              </p:cNvCxnSpPr>
              <p:nvPr/>
            </p:nvCxnSpPr>
            <p:spPr bwMode="auto">
              <a:xfrm>
                <a:off x="1103" y="1087"/>
                <a:ext cx="1" cy="6954"/>
              </a:xfrm>
              <a:prstGeom prst="line">
                <a:avLst/>
              </a:prstGeom>
              <a:noFill/>
              <a:ln w="9525">
                <a:solidFill>
                  <a:srgbClr val="C0C0C0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34" name="Line 15"/>
              <p:cNvCxnSpPr>
                <a:cxnSpLocks noChangeShapeType="1"/>
              </p:cNvCxnSpPr>
              <p:nvPr/>
            </p:nvCxnSpPr>
            <p:spPr bwMode="auto">
              <a:xfrm>
                <a:off x="2300" y="1087"/>
                <a:ext cx="1" cy="6954"/>
              </a:xfrm>
              <a:prstGeom prst="line">
                <a:avLst/>
              </a:prstGeom>
              <a:noFill/>
              <a:ln w="9525">
                <a:solidFill>
                  <a:srgbClr val="C0C0C0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35" name="Line 16"/>
              <p:cNvCxnSpPr>
                <a:cxnSpLocks noChangeShapeType="1"/>
              </p:cNvCxnSpPr>
              <p:nvPr/>
            </p:nvCxnSpPr>
            <p:spPr bwMode="auto">
              <a:xfrm>
                <a:off x="3497" y="1087"/>
                <a:ext cx="1" cy="6954"/>
              </a:xfrm>
              <a:prstGeom prst="line">
                <a:avLst/>
              </a:prstGeom>
              <a:noFill/>
              <a:ln w="9525">
                <a:solidFill>
                  <a:srgbClr val="C0C0C0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36" name="Line 17"/>
              <p:cNvCxnSpPr>
                <a:cxnSpLocks noChangeShapeType="1"/>
              </p:cNvCxnSpPr>
              <p:nvPr/>
            </p:nvCxnSpPr>
            <p:spPr bwMode="auto">
              <a:xfrm>
                <a:off x="4694" y="1087"/>
                <a:ext cx="1" cy="6954"/>
              </a:xfrm>
              <a:prstGeom prst="line">
                <a:avLst/>
              </a:prstGeom>
              <a:noFill/>
              <a:ln w="9525">
                <a:solidFill>
                  <a:srgbClr val="C0C0C0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37" name="Line 18"/>
              <p:cNvCxnSpPr>
                <a:cxnSpLocks noChangeShapeType="1"/>
              </p:cNvCxnSpPr>
              <p:nvPr/>
            </p:nvCxnSpPr>
            <p:spPr bwMode="auto">
              <a:xfrm>
                <a:off x="5891" y="1087"/>
                <a:ext cx="1" cy="6954"/>
              </a:xfrm>
              <a:prstGeom prst="line">
                <a:avLst/>
              </a:prstGeom>
              <a:noFill/>
              <a:ln w="9525">
                <a:solidFill>
                  <a:srgbClr val="C0C0C0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38" name="Line 19"/>
              <p:cNvCxnSpPr>
                <a:cxnSpLocks noChangeShapeType="1"/>
              </p:cNvCxnSpPr>
              <p:nvPr/>
            </p:nvCxnSpPr>
            <p:spPr bwMode="auto">
              <a:xfrm>
                <a:off x="7088" y="1087"/>
                <a:ext cx="1" cy="6954"/>
              </a:xfrm>
              <a:prstGeom prst="line">
                <a:avLst/>
              </a:prstGeom>
              <a:noFill/>
              <a:ln w="9525">
                <a:solidFill>
                  <a:srgbClr val="C0C0C0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126" name="Group 125"/>
            <p:cNvGrpSpPr>
              <a:grpSpLocks/>
            </p:cNvGrpSpPr>
            <p:nvPr/>
          </p:nvGrpSpPr>
          <p:grpSpPr bwMode="auto">
            <a:xfrm>
              <a:off x="7088" y="1087"/>
              <a:ext cx="5986" cy="6954"/>
              <a:chOff x="1103" y="1087"/>
              <a:chExt cx="5986" cy="6954"/>
            </a:xfrm>
          </p:grpSpPr>
          <p:cxnSp>
            <p:nvCxnSpPr>
              <p:cNvPr id="127" name="Line 21"/>
              <p:cNvCxnSpPr>
                <a:cxnSpLocks noChangeShapeType="1"/>
              </p:cNvCxnSpPr>
              <p:nvPr/>
            </p:nvCxnSpPr>
            <p:spPr bwMode="auto">
              <a:xfrm>
                <a:off x="1103" y="1087"/>
                <a:ext cx="1" cy="6954"/>
              </a:xfrm>
              <a:prstGeom prst="line">
                <a:avLst/>
              </a:prstGeom>
              <a:noFill/>
              <a:ln w="9525">
                <a:solidFill>
                  <a:srgbClr val="C0C0C0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8" name="Line 22"/>
              <p:cNvCxnSpPr>
                <a:cxnSpLocks noChangeShapeType="1"/>
              </p:cNvCxnSpPr>
              <p:nvPr/>
            </p:nvCxnSpPr>
            <p:spPr bwMode="auto">
              <a:xfrm>
                <a:off x="2300" y="1087"/>
                <a:ext cx="1" cy="6954"/>
              </a:xfrm>
              <a:prstGeom prst="line">
                <a:avLst/>
              </a:prstGeom>
              <a:noFill/>
              <a:ln w="9525">
                <a:solidFill>
                  <a:srgbClr val="C0C0C0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9" name="Line 23"/>
              <p:cNvCxnSpPr>
                <a:cxnSpLocks noChangeShapeType="1"/>
              </p:cNvCxnSpPr>
              <p:nvPr/>
            </p:nvCxnSpPr>
            <p:spPr bwMode="auto">
              <a:xfrm>
                <a:off x="3497" y="1087"/>
                <a:ext cx="1" cy="6954"/>
              </a:xfrm>
              <a:prstGeom prst="line">
                <a:avLst/>
              </a:prstGeom>
              <a:noFill/>
              <a:ln w="9525">
                <a:solidFill>
                  <a:srgbClr val="C0C0C0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30" name="Line 24"/>
              <p:cNvCxnSpPr>
                <a:cxnSpLocks noChangeShapeType="1"/>
              </p:cNvCxnSpPr>
              <p:nvPr/>
            </p:nvCxnSpPr>
            <p:spPr bwMode="auto">
              <a:xfrm>
                <a:off x="4694" y="1087"/>
                <a:ext cx="1" cy="6954"/>
              </a:xfrm>
              <a:prstGeom prst="line">
                <a:avLst/>
              </a:prstGeom>
              <a:noFill/>
              <a:ln w="9525">
                <a:solidFill>
                  <a:srgbClr val="C0C0C0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31" name="Line 25"/>
              <p:cNvCxnSpPr>
                <a:cxnSpLocks noChangeShapeType="1"/>
              </p:cNvCxnSpPr>
              <p:nvPr/>
            </p:nvCxnSpPr>
            <p:spPr bwMode="auto">
              <a:xfrm>
                <a:off x="5891" y="1087"/>
                <a:ext cx="1" cy="6954"/>
              </a:xfrm>
              <a:prstGeom prst="line">
                <a:avLst/>
              </a:prstGeom>
              <a:noFill/>
              <a:ln w="9525">
                <a:solidFill>
                  <a:srgbClr val="C0C0C0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32" name="Line 26"/>
              <p:cNvCxnSpPr>
                <a:cxnSpLocks noChangeShapeType="1"/>
              </p:cNvCxnSpPr>
              <p:nvPr/>
            </p:nvCxnSpPr>
            <p:spPr bwMode="auto">
              <a:xfrm>
                <a:off x="7088" y="1087"/>
                <a:ext cx="1" cy="6954"/>
              </a:xfrm>
              <a:prstGeom prst="line">
                <a:avLst/>
              </a:prstGeom>
              <a:noFill/>
              <a:ln w="9525">
                <a:solidFill>
                  <a:srgbClr val="C0C0C0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</p:grpSp>
      <p:sp>
        <p:nvSpPr>
          <p:cNvPr id="139" name="Rounded Rectangle 138"/>
          <p:cNvSpPr/>
          <p:nvPr/>
        </p:nvSpPr>
        <p:spPr>
          <a:xfrm>
            <a:off x="1647445" y="2588886"/>
            <a:ext cx="1049196" cy="1021049"/>
          </a:xfrm>
          <a:prstGeom prst="roundRect">
            <a:avLst/>
          </a:prstGeom>
          <a:solidFill>
            <a:srgbClr val="FFC000">
              <a:alpha val="50196"/>
            </a:srgb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GB"/>
          </a:p>
        </p:txBody>
      </p:sp>
      <p:sp>
        <p:nvSpPr>
          <p:cNvPr id="63" name="Rounded Rectangle 62"/>
          <p:cNvSpPr/>
          <p:nvPr/>
        </p:nvSpPr>
        <p:spPr>
          <a:xfrm>
            <a:off x="6218370" y="2874352"/>
            <a:ext cx="2385818" cy="493739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GB"/>
          </a:p>
        </p:txBody>
      </p:sp>
      <p:sp>
        <p:nvSpPr>
          <p:cNvPr id="64" name="Rounded Rectangle 63"/>
          <p:cNvSpPr/>
          <p:nvPr/>
        </p:nvSpPr>
        <p:spPr>
          <a:xfrm>
            <a:off x="6218370" y="2317977"/>
            <a:ext cx="2385818" cy="493739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GB"/>
          </a:p>
        </p:txBody>
      </p:sp>
      <p:cxnSp>
        <p:nvCxnSpPr>
          <p:cNvPr id="78" name="Line 73"/>
          <p:cNvCxnSpPr>
            <a:cxnSpLocks noChangeShapeType="1"/>
          </p:cNvCxnSpPr>
          <p:nvPr/>
        </p:nvCxnSpPr>
        <p:spPr bwMode="auto">
          <a:xfrm>
            <a:off x="2505664" y="1931067"/>
            <a:ext cx="0" cy="59384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8" name="Text Box 27"/>
          <p:cNvSpPr txBox="1">
            <a:spLocks noChangeArrowheads="1"/>
          </p:cNvSpPr>
          <p:nvPr/>
        </p:nvSpPr>
        <p:spPr bwMode="auto">
          <a:xfrm>
            <a:off x="486554" y="940430"/>
            <a:ext cx="705342" cy="229236"/>
          </a:xfrm>
          <a:prstGeom prst="rect">
            <a:avLst/>
          </a:prstGeom>
          <a:gradFill rotWithShape="0">
            <a:gsLst>
              <a:gs pos="0">
                <a:srgbClr val="666666"/>
              </a:gs>
              <a:gs pos="50000">
                <a:srgbClr val="000000"/>
              </a:gs>
              <a:gs pos="100000">
                <a:srgbClr val="666666"/>
              </a:gs>
            </a:gsLst>
            <a:lin ang="5400000" scaled="1"/>
          </a:gradFill>
          <a:ln w="12700">
            <a:solidFill>
              <a:srgbClr val="000000"/>
            </a:solidFill>
            <a:miter lim="800000"/>
            <a:headEnd/>
            <a:tailEnd/>
          </a:ln>
          <a:effectLst>
            <a:outerShdw dist="28398" dir="3806097" algn="ctr" rotWithShape="0">
              <a:srgbClr val="7F7F7F"/>
            </a:outerShdw>
          </a:effectLst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GB" sz="1100" b="1">
                <a:solidFill>
                  <a:srgbClr val="FFFFFF"/>
                </a:solidFill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Week 1</a:t>
            </a:r>
            <a:endParaRPr lang="en-GB" sz="12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1100">
                <a:solidFill>
                  <a:srgbClr val="FFFFFF"/>
                </a:solidFill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 </a:t>
            </a:r>
            <a:endParaRPr lang="en-GB" sz="12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1100">
                <a:solidFill>
                  <a:srgbClr val="FFFFFF"/>
                </a:solidFill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 </a:t>
            </a:r>
            <a:endParaRPr lang="en-GB" sz="12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89" name="Text Box 28"/>
          <p:cNvSpPr txBox="1">
            <a:spLocks noChangeArrowheads="1"/>
          </p:cNvSpPr>
          <p:nvPr/>
        </p:nvSpPr>
        <p:spPr bwMode="auto">
          <a:xfrm>
            <a:off x="1190132" y="940430"/>
            <a:ext cx="705342" cy="229236"/>
          </a:xfrm>
          <a:prstGeom prst="rect">
            <a:avLst/>
          </a:prstGeom>
          <a:gradFill rotWithShape="0">
            <a:gsLst>
              <a:gs pos="0">
                <a:srgbClr val="666666"/>
              </a:gs>
              <a:gs pos="50000">
                <a:srgbClr val="000000"/>
              </a:gs>
              <a:gs pos="100000">
                <a:srgbClr val="666666"/>
              </a:gs>
            </a:gsLst>
            <a:lin ang="5400000" scaled="1"/>
          </a:gradFill>
          <a:ln w="12700">
            <a:solidFill>
              <a:srgbClr val="000000"/>
            </a:solidFill>
            <a:miter lim="800000"/>
            <a:headEnd/>
            <a:tailEnd/>
          </a:ln>
          <a:effectLst>
            <a:outerShdw dist="28398" dir="3806097" algn="ctr" rotWithShape="0">
              <a:srgbClr val="7F7F7F"/>
            </a:outerShdw>
          </a:effectLst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GB" sz="1100" b="1">
                <a:solidFill>
                  <a:srgbClr val="FFFFFF"/>
                </a:solidFill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Week 2</a:t>
            </a:r>
            <a:endParaRPr lang="en-GB" sz="12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110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 </a:t>
            </a:r>
            <a:endParaRPr lang="en-GB" sz="12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110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 </a:t>
            </a:r>
            <a:endParaRPr lang="en-GB" sz="12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90" name="Text Box 29"/>
          <p:cNvSpPr txBox="1">
            <a:spLocks noChangeArrowheads="1"/>
          </p:cNvSpPr>
          <p:nvPr/>
        </p:nvSpPr>
        <p:spPr bwMode="auto">
          <a:xfrm>
            <a:off x="1893710" y="940430"/>
            <a:ext cx="705342" cy="229236"/>
          </a:xfrm>
          <a:prstGeom prst="rect">
            <a:avLst/>
          </a:prstGeom>
          <a:gradFill rotWithShape="0">
            <a:gsLst>
              <a:gs pos="0">
                <a:srgbClr val="666666"/>
              </a:gs>
              <a:gs pos="50000">
                <a:srgbClr val="000000"/>
              </a:gs>
              <a:gs pos="100000">
                <a:srgbClr val="666666"/>
              </a:gs>
            </a:gsLst>
            <a:lin ang="5400000" scaled="1"/>
          </a:gradFill>
          <a:ln w="12700">
            <a:solidFill>
              <a:srgbClr val="000000"/>
            </a:solidFill>
            <a:miter lim="800000"/>
            <a:headEnd/>
            <a:tailEnd/>
          </a:ln>
          <a:effectLst>
            <a:outerShdw dist="28398" dir="3806097" algn="ctr" rotWithShape="0">
              <a:srgbClr val="7F7F7F"/>
            </a:outerShdw>
          </a:effectLst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GB" sz="1100" b="1">
                <a:solidFill>
                  <a:srgbClr val="FFFFFF"/>
                </a:solidFill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Week 3</a:t>
            </a:r>
            <a:endParaRPr lang="en-GB" sz="12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1100">
                <a:solidFill>
                  <a:srgbClr val="FFFFFF"/>
                </a:solidFill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 </a:t>
            </a:r>
            <a:endParaRPr lang="en-GB" sz="12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1100">
                <a:solidFill>
                  <a:srgbClr val="FFFFFF"/>
                </a:solidFill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 </a:t>
            </a:r>
            <a:endParaRPr lang="en-GB" sz="12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91" name="Text Box 30"/>
          <p:cNvSpPr txBox="1">
            <a:spLocks noChangeArrowheads="1"/>
          </p:cNvSpPr>
          <p:nvPr/>
        </p:nvSpPr>
        <p:spPr bwMode="auto">
          <a:xfrm>
            <a:off x="2597289" y="940430"/>
            <a:ext cx="705342" cy="229236"/>
          </a:xfrm>
          <a:prstGeom prst="rect">
            <a:avLst/>
          </a:prstGeom>
          <a:gradFill rotWithShape="0">
            <a:gsLst>
              <a:gs pos="0">
                <a:srgbClr val="666666"/>
              </a:gs>
              <a:gs pos="50000">
                <a:srgbClr val="000000"/>
              </a:gs>
              <a:gs pos="100000">
                <a:srgbClr val="666666"/>
              </a:gs>
            </a:gsLst>
            <a:lin ang="5400000" scaled="1"/>
          </a:gradFill>
          <a:ln w="12700">
            <a:solidFill>
              <a:srgbClr val="000000"/>
            </a:solidFill>
            <a:miter lim="800000"/>
            <a:headEnd/>
            <a:tailEnd/>
          </a:ln>
          <a:effectLst>
            <a:outerShdw dist="28398" dir="3806097" algn="ctr" rotWithShape="0">
              <a:srgbClr val="7F7F7F"/>
            </a:outerShdw>
          </a:effectLst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GB" sz="1100" b="1">
                <a:solidFill>
                  <a:srgbClr val="FFFFFF"/>
                </a:solidFill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Week 4</a:t>
            </a:r>
            <a:endParaRPr lang="en-GB" sz="12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1100">
                <a:solidFill>
                  <a:srgbClr val="FFFFFF"/>
                </a:solidFill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 </a:t>
            </a:r>
            <a:endParaRPr lang="en-GB" sz="12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1100">
                <a:solidFill>
                  <a:srgbClr val="FFFFFF"/>
                </a:solidFill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 </a:t>
            </a:r>
            <a:endParaRPr lang="en-GB" sz="12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92" name="Text Box 31"/>
          <p:cNvSpPr txBox="1">
            <a:spLocks noChangeArrowheads="1"/>
          </p:cNvSpPr>
          <p:nvPr/>
        </p:nvSpPr>
        <p:spPr bwMode="auto">
          <a:xfrm>
            <a:off x="3300867" y="940430"/>
            <a:ext cx="705342" cy="229236"/>
          </a:xfrm>
          <a:prstGeom prst="rect">
            <a:avLst/>
          </a:prstGeom>
          <a:gradFill rotWithShape="0">
            <a:gsLst>
              <a:gs pos="0">
                <a:srgbClr val="666666"/>
              </a:gs>
              <a:gs pos="50000">
                <a:srgbClr val="000000"/>
              </a:gs>
              <a:gs pos="100000">
                <a:srgbClr val="666666"/>
              </a:gs>
            </a:gsLst>
            <a:lin ang="5400000" scaled="1"/>
          </a:gradFill>
          <a:ln w="12700">
            <a:solidFill>
              <a:srgbClr val="000000"/>
            </a:solidFill>
            <a:miter lim="800000"/>
            <a:headEnd/>
            <a:tailEnd/>
          </a:ln>
          <a:effectLst>
            <a:outerShdw dist="28398" dir="3806097" algn="ctr" rotWithShape="0">
              <a:srgbClr val="7F7F7F"/>
            </a:outerShdw>
          </a:effectLst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GB" sz="1100" b="1">
                <a:solidFill>
                  <a:srgbClr val="FFFFFF"/>
                </a:solidFill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Week 5</a:t>
            </a:r>
            <a:endParaRPr lang="en-GB" sz="12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1100">
                <a:solidFill>
                  <a:srgbClr val="FFFFFF"/>
                </a:solidFill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 </a:t>
            </a:r>
            <a:endParaRPr lang="en-GB" sz="12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1100">
                <a:solidFill>
                  <a:srgbClr val="FFFFFF"/>
                </a:solidFill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 </a:t>
            </a:r>
            <a:endParaRPr lang="en-GB" sz="12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93" name="Text Box 32"/>
          <p:cNvSpPr txBox="1">
            <a:spLocks noChangeArrowheads="1"/>
          </p:cNvSpPr>
          <p:nvPr/>
        </p:nvSpPr>
        <p:spPr bwMode="auto">
          <a:xfrm>
            <a:off x="4004445" y="940430"/>
            <a:ext cx="705342" cy="229236"/>
          </a:xfrm>
          <a:prstGeom prst="rect">
            <a:avLst/>
          </a:prstGeom>
          <a:gradFill rotWithShape="0">
            <a:gsLst>
              <a:gs pos="0">
                <a:srgbClr val="666666"/>
              </a:gs>
              <a:gs pos="50000">
                <a:srgbClr val="000000"/>
              </a:gs>
              <a:gs pos="100000">
                <a:srgbClr val="666666"/>
              </a:gs>
            </a:gsLst>
            <a:lin ang="5400000" scaled="1"/>
          </a:gradFill>
          <a:ln w="12700">
            <a:solidFill>
              <a:srgbClr val="000000"/>
            </a:solidFill>
            <a:miter lim="800000"/>
            <a:headEnd/>
            <a:tailEnd/>
          </a:ln>
          <a:effectLst>
            <a:outerShdw dist="28398" dir="3806097" algn="ctr" rotWithShape="0">
              <a:srgbClr val="7F7F7F"/>
            </a:outerShdw>
          </a:effectLst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GB" sz="1100" b="1">
                <a:solidFill>
                  <a:srgbClr val="FFFFFF"/>
                </a:solidFill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Week 6</a:t>
            </a:r>
            <a:endParaRPr lang="en-GB" sz="12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1100">
                <a:solidFill>
                  <a:srgbClr val="FFFFFF"/>
                </a:solidFill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 </a:t>
            </a:r>
            <a:endParaRPr lang="en-GB" sz="12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1100">
                <a:solidFill>
                  <a:srgbClr val="FFFFFF"/>
                </a:solidFill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 </a:t>
            </a:r>
            <a:endParaRPr lang="en-GB" sz="12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94" name="Text Box 33"/>
          <p:cNvSpPr txBox="1">
            <a:spLocks noChangeArrowheads="1"/>
          </p:cNvSpPr>
          <p:nvPr/>
        </p:nvSpPr>
        <p:spPr bwMode="auto">
          <a:xfrm>
            <a:off x="4708023" y="940430"/>
            <a:ext cx="705342" cy="229236"/>
          </a:xfrm>
          <a:prstGeom prst="rect">
            <a:avLst/>
          </a:prstGeom>
          <a:gradFill rotWithShape="0">
            <a:gsLst>
              <a:gs pos="0">
                <a:srgbClr val="666666"/>
              </a:gs>
              <a:gs pos="50000">
                <a:srgbClr val="000000"/>
              </a:gs>
              <a:gs pos="100000">
                <a:srgbClr val="666666"/>
              </a:gs>
            </a:gsLst>
            <a:lin ang="5400000" scaled="1"/>
          </a:gradFill>
          <a:ln w="12700">
            <a:solidFill>
              <a:srgbClr val="000000"/>
            </a:solidFill>
            <a:miter lim="800000"/>
            <a:headEnd/>
            <a:tailEnd/>
          </a:ln>
          <a:effectLst>
            <a:outerShdw dist="28398" dir="3806097" algn="ctr" rotWithShape="0">
              <a:srgbClr val="7F7F7F"/>
            </a:outerShdw>
          </a:effectLst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GB" sz="1100" b="1" dirty="0">
                <a:solidFill>
                  <a:srgbClr val="FFFFFF"/>
                </a:solidFill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Week 7</a:t>
            </a:r>
            <a:endParaRPr lang="en-GB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1100" dirty="0">
                <a:solidFill>
                  <a:srgbClr val="FFFFFF"/>
                </a:solidFill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 </a:t>
            </a:r>
            <a:endParaRPr lang="en-GB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1100" dirty="0">
                <a:solidFill>
                  <a:srgbClr val="FFFFFF"/>
                </a:solidFill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 </a:t>
            </a:r>
            <a:endParaRPr lang="en-GB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cxnSp>
        <p:nvCxnSpPr>
          <p:cNvPr id="95" name="Line 73"/>
          <p:cNvCxnSpPr>
            <a:cxnSpLocks noChangeShapeType="1"/>
          </p:cNvCxnSpPr>
          <p:nvPr/>
        </p:nvCxnSpPr>
        <p:spPr bwMode="auto">
          <a:xfrm>
            <a:off x="539552" y="1931029"/>
            <a:ext cx="0" cy="59388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6" name="Line 80"/>
          <p:cNvCxnSpPr>
            <a:cxnSpLocks noChangeShapeType="1"/>
          </p:cNvCxnSpPr>
          <p:nvPr/>
        </p:nvCxnSpPr>
        <p:spPr bwMode="auto">
          <a:xfrm>
            <a:off x="4685945" y="2374932"/>
            <a:ext cx="0" cy="32469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7" name="Text Box 54"/>
          <p:cNvSpPr txBox="1">
            <a:spLocks noChangeArrowheads="1"/>
          </p:cNvSpPr>
          <p:nvPr/>
        </p:nvSpPr>
        <p:spPr bwMode="auto">
          <a:xfrm>
            <a:off x="155463" y="627534"/>
            <a:ext cx="919295" cy="2680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99CC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366FF"/>
                </a:solidFill>
                <a:miter lim="800000"/>
                <a:headEnd/>
                <a:tailEnd/>
              </a14:hiddenLine>
            </a:ext>
          </a:extLst>
        </p:spPr>
        <p:txBody>
          <a:bodyPr rot="0" vert="horz" wrap="square" lIns="0" tIns="18000" rIns="0" bIns="18000" anchor="t" anchorCtr="0" upright="1"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GB" sz="1400" b="1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Semester 2</a:t>
            </a:r>
            <a:endParaRPr lang="en-GB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GB" sz="1400" b="1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 </a:t>
            </a:r>
            <a:endParaRPr lang="en-GB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GB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 </a:t>
            </a:r>
            <a:endParaRPr lang="en-GB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05" name="Rounded Rectangle 104"/>
          <p:cNvSpPr/>
          <p:nvPr/>
        </p:nvSpPr>
        <p:spPr>
          <a:xfrm>
            <a:off x="484791" y="1330499"/>
            <a:ext cx="2112498" cy="493739"/>
          </a:xfrm>
          <a:prstGeom prst="roundRect">
            <a:avLst/>
          </a:prstGeom>
          <a:solidFill>
            <a:srgbClr val="00B0F0">
              <a:alpha val="50196"/>
            </a:srgbClr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GB"/>
          </a:p>
        </p:txBody>
      </p:sp>
      <p:sp>
        <p:nvSpPr>
          <p:cNvPr id="106" name="Rounded Rectangle 105"/>
          <p:cNvSpPr/>
          <p:nvPr/>
        </p:nvSpPr>
        <p:spPr>
          <a:xfrm>
            <a:off x="2590305" y="1824238"/>
            <a:ext cx="2112498" cy="493739"/>
          </a:xfrm>
          <a:prstGeom prst="roundRect">
            <a:avLst/>
          </a:prstGeom>
          <a:solidFill>
            <a:srgbClr val="00B0F0">
              <a:alpha val="50196"/>
            </a:srgbClr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GB"/>
          </a:p>
        </p:txBody>
      </p:sp>
      <p:sp>
        <p:nvSpPr>
          <p:cNvPr id="107" name="Text Box 71"/>
          <p:cNvSpPr txBox="1"/>
          <p:nvPr/>
        </p:nvSpPr>
        <p:spPr>
          <a:xfrm>
            <a:off x="479336" y="1291083"/>
            <a:ext cx="2107208" cy="496678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300"/>
              </a:spcAft>
            </a:pPr>
            <a:r>
              <a:rPr lang="en-GB" sz="800" b="1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Sprint 4</a:t>
            </a:r>
            <a:endParaRPr lang="en-GB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1000"/>
              </a:spcAft>
            </a:pPr>
            <a:r>
              <a:rPr lang="en-GB" sz="8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In the </a:t>
            </a:r>
            <a:r>
              <a:rPr lang="en-GB" sz="800" dirty="0" smtClean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4</a:t>
            </a:r>
            <a:r>
              <a:rPr lang="en-GB" sz="800" baseline="30000" dirty="0" smtClean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th</a:t>
            </a:r>
            <a:r>
              <a:rPr lang="en-GB" sz="800" dirty="0" smtClean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 sprint </a:t>
            </a:r>
            <a:r>
              <a:rPr lang="en-GB" sz="8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you will add the wow factor to your game, adding more </a:t>
            </a:r>
            <a:r>
              <a:rPr lang="en-GB" sz="800" dirty="0" smtClean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extensive/complex </a:t>
            </a:r>
            <a:r>
              <a:rPr lang="en-GB" sz="8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functionality </a:t>
            </a:r>
            <a:endParaRPr lang="en-GB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08" name="Text Box 71"/>
          <p:cNvSpPr txBox="1"/>
          <p:nvPr/>
        </p:nvSpPr>
        <p:spPr>
          <a:xfrm>
            <a:off x="2590305" y="1816381"/>
            <a:ext cx="2095640" cy="496678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300"/>
              </a:spcAft>
            </a:pPr>
            <a:r>
              <a:rPr lang="en-GB" sz="800" b="1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Sprint 5</a:t>
            </a:r>
            <a:endParaRPr lang="en-GB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1000"/>
              </a:spcAft>
            </a:pPr>
            <a:r>
              <a:rPr lang="en-GB" sz="8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In the last sprint you will add the finishing touches and refinements to your game </a:t>
            </a:r>
            <a:r>
              <a:rPr lang="en-GB" sz="800" dirty="0" smtClean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and submit.</a:t>
            </a:r>
            <a:endParaRPr lang="en-GB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09" name="Text Box 77"/>
          <p:cNvSpPr txBox="1">
            <a:spLocks noChangeArrowheads="1"/>
          </p:cNvSpPr>
          <p:nvPr/>
        </p:nvSpPr>
        <p:spPr bwMode="auto">
          <a:xfrm>
            <a:off x="4146453" y="2366696"/>
            <a:ext cx="569563" cy="2680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99CC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366FF"/>
                </a:solidFill>
                <a:miter lim="800000"/>
                <a:headEnd/>
                <a:tailEnd/>
              </a14:hiddenLine>
            </a:ext>
          </a:extLst>
        </p:spPr>
        <p:txBody>
          <a:bodyPr rot="0" vert="horz" wrap="square" lIns="0" tIns="18000" rIns="0" bIns="18000" anchor="t" anchorCtr="0" upright="1">
            <a:no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GB" sz="900" b="1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Start</a:t>
            </a:r>
            <a:endParaRPr lang="en-GB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GB" sz="900" b="1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Week 7</a:t>
            </a:r>
            <a:endParaRPr lang="en-GB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GB" sz="900" b="1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 </a:t>
            </a:r>
            <a:endParaRPr lang="en-GB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GB" sz="900" b="1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 </a:t>
            </a:r>
            <a:endParaRPr lang="en-GB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GB" sz="1100" b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 </a:t>
            </a:r>
            <a:endParaRPr lang="en-GB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10" name="Text Box 77"/>
          <p:cNvSpPr txBox="1">
            <a:spLocks noChangeArrowheads="1"/>
          </p:cNvSpPr>
          <p:nvPr/>
        </p:nvSpPr>
        <p:spPr bwMode="auto">
          <a:xfrm>
            <a:off x="447527" y="1935630"/>
            <a:ext cx="569563" cy="2680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99CC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366FF"/>
                </a:solidFill>
                <a:miter lim="800000"/>
                <a:headEnd/>
                <a:tailEnd/>
              </a14:hiddenLine>
            </a:ext>
          </a:extLst>
        </p:spPr>
        <p:txBody>
          <a:bodyPr rot="0" vert="horz" wrap="square" lIns="0" tIns="18000" rIns="0" bIns="18000" anchor="t" anchorCtr="0" upright="1">
            <a:no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GB" sz="900" b="1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Start</a:t>
            </a:r>
            <a:endParaRPr lang="en-GB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GB" sz="900" b="1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Week 1</a:t>
            </a:r>
            <a:endParaRPr lang="en-GB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GB" sz="900" b="1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 </a:t>
            </a:r>
            <a:endParaRPr lang="en-GB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GB" sz="900" b="1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 </a:t>
            </a:r>
            <a:endParaRPr lang="en-GB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GB" sz="1100" b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 </a:t>
            </a:r>
            <a:endParaRPr lang="en-GB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11" name="Text Box 77"/>
          <p:cNvSpPr txBox="1">
            <a:spLocks noChangeArrowheads="1"/>
          </p:cNvSpPr>
          <p:nvPr/>
        </p:nvSpPr>
        <p:spPr bwMode="auto">
          <a:xfrm>
            <a:off x="1948374" y="1930705"/>
            <a:ext cx="509609" cy="2680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99CC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366FF"/>
                </a:solidFill>
                <a:miter lim="800000"/>
                <a:headEnd/>
                <a:tailEnd/>
              </a14:hiddenLine>
            </a:ext>
          </a:extLst>
        </p:spPr>
        <p:txBody>
          <a:bodyPr rot="0" vert="horz" wrap="square" lIns="0" tIns="18000" rIns="0" bIns="18000" anchor="t" anchorCtr="0" upright="1">
            <a:no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GB" sz="900" b="1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End </a:t>
            </a:r>
            <a:endParaRPr lang="en-GB" sz="12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GB" sz="900" b="1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Week 3</a:t>
            </a:r>
            <a:endParaRPr lang="en-GB" sz="12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GB" sz="900" b="1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 </a:t>
            </a:r>
            <a:endParaRPr lang="en-GB" sz="12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GB" sz="900" b="1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 </a:t>
            </a:r>
            <a:endParaRPr lang="en-GB" sz="12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GB" sz="1100" b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 </a:t>
            </a:r>
            <a:endParaRPr lang="en-GB" sz="12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12" name="Rounded Rectangle 111"/>
          <p:cNvSpPr/>
          <p:nvPr/>
        </p:nvSpPr>
        <p:spPr>
          <a:xfrm>
            <a:off x="323528" y="2597867"/>
            <a:ext cx="1049196" cy="1021049"/>
          </a:xfrm>
          <a:prstGeom prst="roundRect">
            <a:avLst/>
          </a:prstGeom>
          <a:solidFill>
            <a:srgbClr val="FFC000">
              <a:alpha val="50196"/>
            </a:srgb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GB"/>
          </a:p>
        </p:txBody>
      </p:sp>
      <p:sp>
        <p:nvSpPr>
          <p:cNvPr id="113" name="Text Box 71"/>
          <p:cNvSpPr txBox="1"/>
          <p:nvPr/>
        </p:nvSpPr>
        <p:spPr>
          <a:xfrm>
            <a:off x="324394" y="2612466"/>
            <a:ext cx="1079299" cy="834899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300"/>
              </a:spcAft>
            </a:pPr>
            <a:r>
              <a:rPr lang="en-GB" sz="800" b="1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Progress Update</a:t>
            </a:r>
            <a:endParaRPr lang="en-GB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1000"/>
              </a:spcAft>
            </a:pPr>
            <a:r>
              <a:rPr lang="en-GB" sz="8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Submission of a runnable snapshot of your project. You will be able to highlight areas on which to receive feedback.</a:t>
            </a:r>
            <a:endParaRPr lang="en-GB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1000"/>
              </a:spcAft>
            </a:pPr>
            <a:r>
              <a:rPr lang="en-GB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</a:p>
        </p:txBody>
      </p:sp>
      <p:sp>
        <p:nvSpPr>
          <p:cNvPr id="115" name="Text Box 71"/>
          <p:cNvSpPr txBox="1"/>
          <p:nvPr/>
        </p:nvSpPr>
        <p:spPr>
          <a:xfrm>
            <a:off x="1631107" y="2593804"/>
            <a:ext cx="1079173" cy="834654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300"/>
              </a:spcAft>
            </a:pPr>
            <a:r>
              <a:rPr lang="en-GB" sz="800" b="1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Progress Update</a:t>
            </a:r>
            <a:endParaRPr lang="en-GB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1000"/>
              </a:spcAft>
            </a:pPr>
            <a:r>
              <a:rPr lang="en-GB" sz="8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Submission of a runnable snapshot of your project. You will be able to highlight areas on which to receive feedback.</a:t>
            </a:r>
            <a:endParaRPr lang="en-GB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1000"/>
              </a:spcAft>
            </a:pPr>
            <a:r>
              <a:rPr lang="en-GB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</a:p>
        </p:txBody>
      </p:sp>
      <p:sp>
        <p:nvSpPr>
          <p:cNvPr id="116" name="Rounded Rectangle 115"/>
          <p:cNvSpPr/>
          <p:nvPr/>
        </p:nvSpPr>
        <p:spPr>
          <a:xfrm>
            <a:off x="4188766" y="2772011"/>
            <a:ext cx="1049196" cy="493739"/>
          </a:xfrm>
          <a:prstGeom prst="roundRect">
            <a:avLst/>
          </a:prstGeom>
          <a:solidFill>
            <a:srgbClr val="FFC000">
              <a:alpha val="50196"/>
            </a:srgb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GB"/>
          </a:p>
        </p:txBody>
      </p:sp>
      <p:sp>
        <p:nvSpPr>
          <p:cNvPr id="117" name="Text Box 71"/>
          <p:cNvSpPr txBox="1"/>
          <p:nvPr/>
        </p:nvSpPr>
        <p:spPr>
          <a:xfrm>
            <a:off x="4180473" y="2764261"/>
            <a:ext cx="1069768" cy="493739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300"/>
              </a:spcAft>
            </a:pPr>
            <a:r>
              <a:rPr lang="en-GB" sz="800" b="1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Final Submission</a:t>
            </a:r>
            <a:endParaRPr lang="en-GB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1000"/>
              </a:spcAft>
            </a:pPr>
            <a:r>
              <a:rPr lang="en-GB" sz="8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Your completed game will be submitted.</a:t>
            </a:r>
            <a:endParaRPr lang="en-GB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1000"/>
              </a:spcAft>
            </a:pPr>
            <a:r>
              <a:rPr lang="en-GB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</a:p>
        </p:txBody>
      </p:sp>
      <p:sp>
        <p:nvSpPr>
          <p:cNvPr id="118" name="Rounded Rectangle 117"/>
          <p:cNvSpPr/>
          <p:nvPr/>
        </p:nvSpPr>
        <p:spPr>
          <a:xfrm>
            <a:off x="4188897" y="3311820"/>
            <a:ext cx="1049196" cy="756672"/>
          </a:xfrm>
          <a:prstGeom prst="roundRect">
            <a:avLst/>
          </a:prstGeom>
          <a:solidFill>
            <a:srgbClr val="FFC000">
              <a:alpha val="50196"/>
            </a:srgb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GB"/>
          </a:p>
        </p:txBody>
      </p:sp>
      <p:sp>
        <p:nvSpPr>
          <p:cNvPr id="119" name="Text Box 71"/>
          <p:cNvSpPr txBox="1"/>
          <p:nvPr/>
        </p:nvSpPr>
        <p:spPr>
          <a:xfrm>
            <a:off x="4188876" y="3319570"/>
            <a:ext cx="1079173" cy="549126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300"/>
              </a:spcAft>
            </a:pPr>
            <a:r>
              <a:rPr lang="en-GB" sz="800" b="1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Agreed Contributions</a:t>
            </a:r>
            <a:endParaRPr lang="en-GB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1000"/>
              </a:spcAft>
            </a:pPr>
            <a:r>
              <a:rPr lang="en-GB" sz="8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The team will agree the contribution of each team to the submitted project.</a:t>
            </a:r>
            <a:endParaRPr lang="en-GB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1000"/>
              </a:spcAft>
            </a:pPr>
            <a:r>
              <a:rPr lang="en-GB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</a:p>
        </p:txBody>
      </p:sp>
      <p:cxnSp>
        <p:nvCxnSpPr>
          <p:cNvPr id="120" name="Line 80"/>
          <p:cNvCxnSpPr>
            <a:cxnSpLocks noChangeShapeType="1"/>
          </p:cNvCxnSpPr>
          <p:nvPr/>
        </p:nvCxnSpPr>
        <p:spPr bwMode="auto">
          <a:xfrm>
            <a:off x="5408075" y="3311820"/>
            <a:ext cx="553537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1" name="Rounded Rectangle 120"/>
          <p:cNvSpPr/>
          <p:nvPr/>
        </p:nvSpPr>
        <p:spPr>
          <a:xfrm>
            <a:off x="6206607" y="3432829"/>
            <a:ext cx="2386155" cy="493739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GB"/>
          </a:p>
        </p:txBody>
      </p:sp>
      <p:sp>
        <p:nvSpPr>
          <p:cNvPr id="122" name="Text Box 71"/>
          <p:cNvSpPr txBox="1"/>
          <p:nvPr/>
        </p:nvSpPr>
        <p:spPr>
          <a:xfrm>
            <a:off x="6206607" y="2311814"/>
            <a:ext cx="2469849" cy="601304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300"/>
              </a:spcAft>
            </a:pPr>
            <a:r>
              <a:rPr lang="en-GB" sz="800" b="1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Summative Assessment</a:t>
            </a:r>
            <a:endParaRPr lang="en-GB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1000"/>
              </a:spcAft>
            </a:pPr>
            <a:r>
              <a:rPr lang="en-GB" sz="8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The project will be considered against each </a:t>
            </a:r>
            <a:r>
              <a:rPr lang="en-GB" sz="800" dirty="0" smtClean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assessment area and </a:t>
            </a:r>
            <a:r>
              <a:rPr lang="en-GB" sz="8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an overall mark awarded to each team member.</a:t>
            </a:r>
            <a:endParaRPr lang="en-GB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23" name="Text Box 71"/>
          <p:cNvSpPr txBox="1"/>
          <p:nvPr/>
        </p:nvSpPr>
        <p:spPr>
          <a:xfrm>
            <a:off x="6203050" y="2842597"/>
            <a:ext cx="2386155" cy="601304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300"/>
              </a:spcAft>
            </a:pPr>
            <a:r>
              <a:rPr lang="en-GB" sz="800" b="1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Viva</a:t>
            </a:r>
            <a:endParaRPr lang="en-GB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1000"/>
              </a:spcAft>
            </a:pPr>
            <a:r>
              <a:rPr lang="en-GB" sz="8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You may be required to sit and pass a viva (used if the team cannot agree a set of individual contributions). </a:t>
            </a:r>
            <a:endParaRPr lang="en-GB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24" name="Text Box 71"/>
          <p:cNvSpPr txBox="1"/>
          <p:nvPr/>
        </p:nvSpPr>
        <p:spPr>
          <a:xfrm>
            <a:off x="6211992" y="3411785"/>
            <a:ext cx="2397581" cy="601304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300"/>
              </a:spcAft>
            </a:pPr>
            <a:r>
              <a:rPr lang="en-GB" sz="800" b="1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Demo</a:t>
            </a:r>
            <a:endParaRPr lang="en-GB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1000"/>
              </a:spcAft>
            </a:pPr>
            <a:r>
              <a:rPr lang="en-GB" sz="8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You may be required to demonstrate your </a:t>
            </a:r>
            <a:r>
              <a:rPr lang="en-GB" sz="800" dirty="0" smtClean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project </a:t>
            </a:r>
            <a:r>
              <a:rPr lang="en-GB" sz="800" dirty="0"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to company representatives and other students in the School.</a:t>
            </a:r>
            <a:endParaRPr lang="en-GB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9085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9" grpId="0" animBg="1"/>
      <p:bldP spid="63" grpId="0" animBg="1"/>
      <p:bldP spid="64" grpId="0" animBg="1"/>
      <p:bldP spid="105" grpId="0" animBg="1"/>
      <p:bldP spid="106" grpId="0" animBg="1"/>
      <p:bldP spid="107" grpId="0"/>
      <p:bldP spid="108" grpId="0"/>
      <p:bldP spid="109" grpId="0"/>
      <p:bldP spid="110" grpId="0"/>
      <p:bldP spid="111" grpId="0"/>
      <p:bldP spid="112" grpId="0" animBg="1"/>
      <p:bldP spid="113" grpId="0"/>
      <p:bldP spid="115" grpId="0"/>
      <p:bldP spid="116" grpId="0" animBg="1"/>
      <p:bldP spid="117" grpId="0"/>
      <p:bldP spid="118" grpId="0" animBg="1"/>
      <p:bldP spid="119" grpId="0"/>
      <p:bldP spid="121" grpId="0" animBg="1"/>
      <p:bldP spid="122" grpId="0"/>
      <p:bldP spid="123" grpId="0"/>
      <p:bldP spid="12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9144000" cy="5152811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4644008" y="267494"/>
            <a:ext cx="3881747" cy="1584176"/>
          </a:xfrm>
          <a:prstGeom prst="roundRect">
            <a:avLst>
              <a:gd name="adj" fmla="val 8550"/>
            </a:avLst>
          </a:prstGeom>
          <a:solidFill>
            <a:srgbClr val="FFFFFF">
              <a:alpha val="89804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732781" y="267494"/>
            <a:ext cx="3704199" cy="857250"/>
          </a:xfrm>
          <a:prstGeom prst="rect">
            <a:avLst/>
          </a:prstGeom>
        </p:spPr>
        <p:txBody>
          <a:bodyPr/>
          <a:lstStyle>
            <a:lvl1pPr marL="320040" indent="-320040" algn="r" defTabSz="914400" rtl="0" eaLnBrk="1" latinLnBrk="0" hangingPunct="1">
              <a:spcBef>
                <a:spcPct val="0"/>
              </a:spcBef>
              <a:buClr>
                <a:schemeClr val="accent6">
                  <a:lumMod val="75000"/>
                </a:schemeClr>
              </a:buClr>
              <a:buSzPct val="128000"/>
              <a:buFont typeface="Georgia" pitchFamily="18" charset="0"/>
              <a:buChar char="*"/>
              <a:defRPr sz="4600" b="1" i="0" kern="120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>
                  <a:reflection blurRad="6350" stA="55000" endA="300" endPos="455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indent="0" algn="ctr">
              <a:buFont typeface="Georgia" pitchFamily="18" charset="0"/>
              <a:buNone/>
            </a:pPr>
            <a:r>
              <a:rPr lang="en-GB" dirty="0" smtClean="0">
                <a:solidFill>
                  <a:schemeClr val="tx1"/>
                </a:solidFill>
                <a:effectLst/>
                <a:latin typeface="Calibri" pitchFamily="34" charset="0"/>
              </a:rPr>
              <a:t>Project Assessment</a:t>
            </a:r>
            <a:endParaRPr lang="en-GB" dirty="0"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9251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1920" y="1254408"/>
            <a:ext cx="4299375" cy="3206105"/>
          </a:xfrm>
          <a:prstGeom prst="rect">
            <a:avLst/>
          </a:prstGeom>
        </p:spPr>
      </p:pic>
      <p:sp>
        <p:nvSpPr>
          <p:cNvPr id="6" name="Rectangle 2"/>
          <p:cNvSpPr txBox="1">
            <a:spLocks/>
          </p:cNvSpPr>
          <p:nvPr/>
        </p:nvSpPr>
        <p:spPr>
          <a:xfrm>
            <a:off x="2774032" y="51470"/>
            <a:ext cx="3886200" cy="576064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altLang="x-none" sz="2800" cap="small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: </a:t>
            </a:r>
            <a:r>
              <a:rPr lang="en-US" altLang="x-none" sz="2400" cap="small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Areas of Assessment</a:t>
            </a:r>
            <a:endParaRPr lang="en-US" sz="2800" cap="small" dirty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69776" y="555526"/>
            <a:ext cx="4258208" cy="340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Each project will be marked out of 100 and judged against the following categories of assessment</a:t>
            </a:r>
            <a:r>
              <a:rPr lang="en-GB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:</a:t>
            </a:r>
          </a:p>
          <a:p>
            <a:endParaRPr lang="en-GB" sz="1000" dirty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Professionalism</a:t>
            </a:r>
            <a:endParaRPr lang="en-GB" sz="2000" dirty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Quality </a:t>
            </a:r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of architectural design 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Use </a:t>
            </a:r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of input, graphics and/or sound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Extent </a:t>
            </a:r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of game features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Complexity </a:t>
            </a:r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of game algorithms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Coding </a:t>
            </a:r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style and code quality</a:t>
            </a:r>
          </a:p>
        </p:txBody>
      </p:sp>
    </p:spTree>
    <p:extLst>
      <p:ext uri="{BB962C8B-B14F-4D97-AF65-F5344CB8AC3E}">
        <p14:creationId xmlns:p14="http://schemas.microsoft.com/office/powerpoint/2010/main" val="3093228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roup 19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62392807"/>
              </p:ext>
            </p:extLst>
          </p:nvPr>
        </p:nvGraphicFramePr>
        <p:xfrm>
          <a:off x="539552" y="1491630"/>
          <a:ext cx="7489825" cy="2820543"/>
        </p:xfrm>
        <a:graphic>
          <a:graphicData uri="http://schemas.openxmlformats.org/drawingml/2006/table">
            <a:tbl>
              <a:tblPr>
                <a:tableStyleId>{306799F8-075E-4A3A-A7F6-7FBC6576F1A4}</a:tableStyleId>
              </a:tblPr>
              <a:tblGrid>
                <a:gridCol w="4032250"/>
                <a:gridCol w="1873250"/>
                <a:gridCol w="1584325"/>
              </a:tblGrid>
              <a:tr h="432048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1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Category</a:t>
                      </a:r>
                      <a:endParaRPr kumimoji="0" lang="en-GB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1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Mark Range</a:t>
                      </a:r>
                      <a:endParaRPr kumimoji="0" lang="en-GB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1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Flexibility</a:t>
                      </a:r>
                      <a:endParaRPr kumimoji="0" lang="en-GB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7338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Professionalism</a:t>
                      </a:r>
                      <a:endParaRPr kumimoji="0" lang="en-GB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marL="90000" marR="90000" marT="46800" marB="46800" anchor="ctr" horzOverflow="overflow"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10 marks</a:t>
                      </a:r>
                      <a:endParaRPr kumimoji="0" lang="en-GB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marL="90000" marR="90000" marT="46800" marB="46800" anchor="ctr" horzOverflow="overflow"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Fixed</a:t>
                      </a:r>
                      <a:endParaRPr kumimoji="0" lang="en-GB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marL="90000" marR="90000" marT="46800" marB="46800" anchor="ctr" horzOverflow="overflow"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7800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Quality of architectural design</a:t>
                      </a:r>
                      <a:endParaRPr kumimoji="0" lang="en-GB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marL="90000" marR="90000" marT="46800" marB="46800" anchor="ctr" horzOverflow="overflow"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15 marks</a:t>
                      </a:r>
                      <a:endParaRPr kumimoji="0" lang="en-GB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marL="90000" marR="90000" marT="46800" marB="46800" anchor="ctr" horzOverflow="overflow"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Fixed</a:t>
                      </a:r>
                      <a:endParaRPr kumimoji="0" lang="en-GB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marL="90000" marR="90000" marT="46800" marB="46800" anchor="ctr" horzOverflow="overflow"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7800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Use </a:t>
                      </a:r>
                      <a:r>
                        <a:rPr kumimoji="0" lang="en-GB" sz="18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of </a:t>
                      </a:r>
                      <a:r>
                        <a:rPr kumimoji="0" lang="en-GB" sz="18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input/graphics/sound</a:t>
                      </a:r>
                      <a:endParaRPr kumimoji="0" lang="en-GB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marL="90000" marR="90000" marT="46800" marB="46800" anchor="ctr" horzOverflow="overflow"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5-25 marks</a:t>
                      </a:r>
                      <a:endParaRPr kumimoji="0" lang="en-GB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marL="90000" marR="90000" marT="46800" marB="46800" anchor="ctr" horzOverflow="overflow"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Variable</a:t>
                      </a:r>
                      <a:endParaRPr kumimoji="0" lang="en-GB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marL="90000" marR="90000" marT="46800" marB="46800" anchor="ctr" horzOverflow="overflow"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2725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Extent of game features</a:t>
                      </a:r>
                      <a:endParaRPr kumimoji="0" lang="en-GB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marL="90000" marR="90000" marT="46800" marB="46800" anchor="ctr" horzOverflow="overflow"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5-25 marks</a:t>
                      </a:r>
                      <a:endParaRPr kumimoji="0" lang="en-GB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marL="90000" marR="90000" marT="46800" marB="46800" anchor="ctr" horzOverflow="overflow"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Variable</a:t>
                      </a:r>
                      <a:endParaRPr kumimoji="0" lang="en-GB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marL="90000" marR="90000" marT="46800" marB="46800" anchor="ctr" horzOverflow="overflow"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7800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Complexity of game algorithms</a:t>
                      </a:r>
                      <a:endParaRPr kumimoji="0" lang="en-GB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marL="90000" marR="90000" marT="46800" marB="46800" anchor="ctr" horzOverflow="overflow"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5-25 marks</a:t>
                      </a:r>
                      <a:endParaRPr kumimoji="0" lang="en-GB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marL="90000" marR="90000" marT="46800" marB="46800" anchor="ctr" horzOverflow="overflow"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Variable</a:t>
                      </a:r>
                      <a:endParaRPr kumimoji="0" lang="en-GB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marL="90000" marR="90000" marT="46800" marB="46800" anchor="ctr" horzOverflow="overflow"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Coding style and code quality</a:t>
                      </a:r>
                      <a:endParaRPr kumimoji="0" lang="en-GB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marL="90000" marR="90000" marT="46800" marB="46800" anchor="ctr" horzOverflow="overflow"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25 marks</a:t>
                      </a:r>
                      <a:endParaRPr kumimoji="0" lang="en-GB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marL="90000" marR="90000" marT="46800" marB="46800" anchor="ctr" horzOverflow="overflow"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Fixed</a:t>
                      </a:r>
                      <a:endParaRPr kumimoji="0" lang="en-GB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marL="90000" marR="90000" marT="46800" marB="46800" anchor="ctr" horzOverflow="overflow"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400" b="0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400" b="0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400" b="0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</a:tbl>
          </a:graphicData>
        </a:graphic>
      </p:graphicFrame>
      <p:sp>
        <p:nvSpPr>
          <p:cNvPr id="5" name="Rectangle 2"/>
          <p:cNvSpPr txBox="1">
            <a:spLocks/>
          </p:cNvSpPr>
          <p:nvPr/>
        </p:nvSpPr>
        <p:spPr>
          <a:xfrm>
            <a:off x="2774032" y="51470"/>
            <a:ext cx="3886200" cy="576064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altLang="x-none" sz="2800" cap="small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: </a:t>
            </a:r>
            <a:r>
              <a:rPr lang="en-US" altLang="x-none" sz="2400" cap="small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Area Weightings</a:t>
            </a:r>
            <a:endParaRPr lang="en-US" sz="2800" cap="small" dirty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69776" y="555526"/>
            <a:ext cx="82186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You can decide how 50 marks (out of the total 100 marks) will be allocated. Doing this, you can adapt the marking scheme to your chosen game.</a:t>
            </a:r>
          </a:p>
        </p:txBody>
      </p:sp>
    </p:spTree>
    <p:extLst>
      <p:ext uri="{BB962C8B-B14F-4D97-AF65-F5344CB8AC3E}">
        <p14:creationId xmlns:p14="http://schemas.microsoft.com/office/powerpoint/2010/main" val="1751279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3032" y="309164"/>
            <a:ext cx="4084618" cy="4377349"/>
          </a:xfrm>
          <a:prstGeom prst="rect">
            <a:avLst/>
          </a:prstGeom>
        </p:spPr>
      </p:pic>
      <p:sp>
        <p:nvSpPr>
          <p:cNvPr id="8" name="Rectangle 2"/>
          <p:cNvSpPr txBox="1">
            <a:spLocks/>
          </p:cNvSpPr>
          <p:nvPr/>
        </p:nvSpPr>
        <p:spPr>
          <a:xfrm>
            <a:off x="2627784" y="51470"/>
            <a:ext cx="3886200" cy="576064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altLang="x-none" sz="2800" cap="small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: Code Reuse</a:t>
            </a:r>
            <a:endParaRPr lang="en-US" sz="2800" cap="small" dirty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69776" y="555526"/>
            <a:ext cx="382616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You can make use of existing algorithms, code fragments, classes and libraries as desired.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Software versioning will be used to track the development of your project. 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Upon submission all projects will be subject to an on-line plagiarism test.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Vivas</a:t>
            </a:r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 will be held to assure authenticity if there is any uncertainty. </a:t>
            </a:r>
          </a:p>
        </p:txBody>
      </p:sp>
    </p:spTree>
    <p:extLst>
      <p:ext uri="{BB962C8B-B14F-4D97-AF65-F5344CB8AC3E}">
        <p14:creationId xmlns:p14="http://schemas.microsoft.com/office/powerpoint/2010/main" val="1899218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7"/>
            <a:ext cx="4950572" cy="312667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529" y="2016823"/>
            <a:ext cx="4950572" cy="312667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3663" y="657"/>
            <a:ext cx="4950572" cy="312667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3888" y="1081835"/>
            <a:ext cx="5580113" cy="4061665"/>
          </a:xfrm>
          <a:prstGeom prst="rect">
            <a:avLst/>
          </a:prstGeom>
        </p:spPr>
      </p:pic>
      <p:sp>
        <p:nvSpPr>
          <p:cNvPr id="11" name="Rounded Rectangle 10"/>
          <p:cNvSpPr/>
          <p:nvPr/>
        </p:nvSpPr>
        <p:spPr>
          <a:xfrm>
            <a:off x="363746" y="462504"/>
            <a:ext cx="2895458" cy="4156924"/>
          </a:xfrm>
          <a:prstGeom prst="roundRect">
            <a:avLst>
              <a:gd name="adj" fmla="val 8550"/>
            </a:avLst>
          </a:prstGeom>
          <a:solidFill>
            <a:srgbClr val="FFFFFF">
              <a:alpha val="89804"/>
            </a:srgb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Box 12"/>
          <p:cNvSpPr txBox="1"/>
          <p:nvPr/>
        </p:nvSpPr>
        <p:spPr>
          <a:xfrm>
            <a:off x="466068" y="524729"/>
            <a:ext cx="2665771" cy="40164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GB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The individual mark you receive will be based on: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the quality of the project developed by the team,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what the team think of your overall contribution, and 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the code that is directly attributable to your efforts.</a:t>
            </a:r>
            <a:endParaRPr lang="en-GB" sz="2000" dirty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6790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4788" y="859395"/>
            <a:ext cx="2003396" cy="283882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grpSp>
        <p:nvGrpSpPr>
          <p:cNvPr id="4" name="Group 3"/>
          <p:cNvGrpSpPr/>
          <p:nvPr/>
        </p:nvGrpSpPr>
        <p:grpSpPr>
          <a:xfrm>
            <a:off x="6532569" y="365446"/>
            <a:ext cx="936104" cy="936104"/>
            <a:chOff x="-1526187" y="2850158"/>
            <a:chExt cx="1122433" cy="1087115"/>
          </a:xfrm>
        </p:grpSpPr>
        <p:pic>
          <p:nvPicPr>
            <p:cNvPr id="5" name="Picture 4" descr="http://www.organizationplusca.com/images/postit.jpg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 rot="21134411">
              <a:off x="-1436318" y="2850158"/>
              <a:ext cx="1010330" cy="1087115"/>
            </a:xfrm>
            <a:prstGeom prst="rect">
              <a:avLst/>
            </a:prstGeom>
            <a:noFill/>
          </p:spPr>
        </p:pic>
        <p:sp>
          <p:nvSpPr>
            <p:cNvPr id="6" name="Text Placeholder 5"/>
            <p:cNvSpPr txBox="1">
              <a:spLocks/>
            </p:cNvSpPr>
            <p:nvPr/>
          </p:nvSpPr>
          <p:spPr>
            <a:xfrm rot="21164341">
              <a:off x="-1526187" y="3139569"/>
              <a:ext cx="1122433" cy="790918"/>
            </a:xfrm>
            <a:prstGeom prst="rect">
              <a:avLst/>
            </a:prstGeom>
          </p:spPr>
          <p:txBody>
            <a:bodyPr vert="horz" tIns="0">
              <a:normAutofit fontScale="92500" lnSpcReduction="10000"/>
            </a:bodyPr>
            <a:lstStyle/>
            <a:p>
              <a:pPr marL="54864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Pct val="95000"/>
                <a:buFont typeface="Wingdings"/>
                <a:buNone/>
                <a:tabLst/>
                <a:defRPr/>
              </a:pPr>
              <a:r>
                <a:rPr kumimoji="0" lang="en-GB" sz="14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uLnTx/>
                  <a:uFillTx/>
                  <a:latin typeface="Segoe Print" pitchFamily="2" charset="0"/>
                </a:rPr>
                <a:t>To do:</a:t>
              </a:r>
            </a:p>
            <a:p>
              <a:pPr marL="54864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Pct val="95000"/>
                <a:buFont typeface="Wingdings"/>
                <a:buNone/>
                <a:tabLst/>
                <a:defRPr/>
              </a:pPr>
              <a:r>
                <a:rPr lang="en-GB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egoe Print" pitchFamily="2" charset="0"/>
                </a:rPr>
                <a:t>Read these</a:t>
              </a:r>
              <a:endParaRPr kumimoji="0" lang="en-GB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Segoe Print" pitchFamily="2" charset="0"/>
              </a:endParaRP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69776" y="555526"/>
            <a:ext cx="3610136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GB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For the full story on how your project will be assessed scrutinise the following: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Project Assessment Criteria </a:t>
            </a:r>
            <a:r>
              <a:rPr lang="en-GB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–breakdown of what it takes to achieve a 1</a:t>
            </a:r>
            <a:r>
              <a:rPr lang="en-GB" sz="2000" baseline="30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st</a:t>
            </a:r>
            <a:r>
              <a:rPr lang="en-GB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, 2.1, etc. in each category of assessment.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Project Submission Report </a:t>
            </a:r>
            <a:r>
              <a:rPr lang="en-GB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– details of what will be submitted and how individual contributions will be determined.</a:t>
            </a:r>
            <a:endParaRPr lang="en-GB" sz="2000" dirty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8144" y="1743704"/>
            <a:ext cx="1935112" cy="273652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342471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336746"/>
            <a:ext cx="3744416" cy="48067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5148064" y="267494"/>
            <a:ext cx="3704199" cy="857250"/>
          </a:xfrm>
          <a:prstGeom prst="rect">
            <a:avLst/>
          </a:prstGeom>
        </p:spPr>
        <p:txBody>
          <a:bodyPr/>
          <a:lstStyle>
            <a:lvl1pPr marL="320040" indent="-320040" algn="r" defTabSz="914400" rtl="0" eaLnBrk="1" latinLnBrk="0" hangingPunct="1">
              <a:spcBef>
                <a:spcPct val="0"/>
              </a:spcBef>
              <a:buClr>
                <a:schemeClr val="accent6">
                  <a:lumMod val="75000"/>
                </a:schemeClr>
              </a:buClr>
              <a:buSzPct val="128000"/>
              <a:buFont typeface="Georgia" pitchFamily="18" charset="0"/>
              <a:buChar char="*"/>
              <a:defRPr sz="4600" b="1" i="0" kern="120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>
                  <a:reflection blurRad="6350" stA="55000" endA="300" endPos="455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indent="0">
              <a:buFont typeface="Georgia" pitchFamily="18" charset="0"/>
              <a:buNone/>
            </a:pPr>
            <a:r>
              <a:rPr lang="en-GB" sz="1800" dirty="0" smtClean="0">
                <a:solidFill>
                  <a:schemeClr val="tx1"/>
                </a:solidFill>
                <a:effectLst/>
                <a:latin typeface="Calibri" pitchFamily="34" charset="0"/>
              </a:rPr>
              <a:t>The project is at the heart of this module.</a:t>
            </a:r>
          </a:p>
          <a:p>
            <a:pPr marL="0" indent="0">
              <a:buFont typeface="Georgia" pitchFamily="18" charset="0"/>
              <a:buNone/>
            </a:pPr>
            <a:endParaRPr lang="en-GB" sz="1800" dirty="0">
              <a:solidFill>
                <a:schemeClr val="tx1"/>
              </a:solidFill>
              <a:effectLst/>
              <a:latin typeface="Calibri" pitchFamily="34" charset="0"/>
            </a:endParaRPr>
          </a:p>
          <a:p>
            <a:pPr marL="0" indent="0">
              <a:buFont typeface="Georgia" pitchFamily="18" charset="0"/>
              <a:buNone/>
            </a:pPr>
            <a:r>
              <a:rPr lang="en-GB" sz="1800" dirty="0" smtClean="0">
                <a:solidFill>
                  <a:schemeClr val="tx1"/>
                </a:solidFill>
                <a:effectLst/>
                <a:latin typeface="Calibri" pitchFamily="34" charset="0"/>
              </a:rPr>
              <a:t>You should aim to develop </a:t>
            </a:r>
          </a:p>
          <a:p>
            <a:pPr marL="0" indent="0">
              <a:buFont typeface="Georgia" pitchFamily="18" charset="0"/>
              <a:buNone/>
            </a:pPr>
            <a:r>
              <a:rPr lang="en-GB" sz="1800" dirty="0" smtClean="0">
                <a:solidFill>
                  <a:schemeClr val="tx1"/>
                </a:solidFill>
                <a:effectLst/>
                <a:latin typeface="Calibri" pitchFamily="34" charset="0"/>
              </a:rPr>
              <a:t>a simple and fun demo.</a:t>
            </a:r>
          </a:p>
          <a:p>
            <a:pPr marL="0" indent="0">
              <a:buFont typeface="Georgia" pitchFamily="18" charset="0"/>
              <a:buNone/>
            </a:pPr>
            <a:endParaRPr lang="en-GB" sz="1800" dirty="0">
              <a:solidFill>
                <a:schemeClr val="tx1"/>
              </a:solidFill>
              <a:effectLst/>
              <a:latin typeface="Calibri" pitchFamily="34" charset="0"/>
            </a:endParaRPr>
          </a:p>
          <a:p>
            <a:pPr marL="0" indent="0">
              <a:buFont typeface="Georgia" pitchFamily="18" charset="0"/>
              <a:buNone/>
            </a:pPr>
            <a:r>
              <a:rPr lang="en-GB" sz="1800" dirty="0" smtClean="0">
                <a:solidFill>
                  <a:schemeClr val="tx1"/>
                </a:solidFill>
                <a:effectLst/>
                <a:latin typeface="Calibri" pitchFamily="34" charset="0"/>
              </a:rPr>
              <a:t>Be sure to carefully read the assessment criteria and project submission documents.</a:t>
            </a:r>
          </a:p>
          <a:p>
            <a:pPr marL="0" indent="0">
              <a:buFont typeface="Georgia" pitchFamily="18" charset="0"/>
              <a:buNone/>
            </a:pPr>
            <a:endParaRPr lang="en-GB" sz="1800" dirty="0">
              <a:solidFill>
                <a:schemeClr val="tx1"/>
              </a:solidFill>
              <a:effectLst/>
              <a:latin typeface="Calibri" pitchFamily="34" charset="0"/>
            </a:endParaRPr>
          </a:p>
          <a:p>
            <a:pPr marL="0" indent="0">
              <a:buNone/>
            </a:pPr>
            <a:endParaRPr lang="en-GB" sz="1800" dirty="0">
              <a:solidFill>
                <a:schemeClr val="tx1"/>
              </a:solidFill>
              <a:effectLst/>
              <a:latin typeface="Calibri" pitchFamily="34" charset="0"/>
            </a:endParaRPr>
          </a:p>
          <a:p>
            <a:pPr marL="0" indent="0">
              <a:buNone/>
            </a:pPr>
            <a:endParaRPr lang="en-GB" sz="1800" dirty="0">
              <a:solidFill>
                <a:schemeClr val="tx1"/>
              </a:solidFill>
              <a:effectLst/>
              <a:latin typeface="Calibri" pitchFamily="34" charset="0"/>
            </a:endParaRPr>
          </a:p>
          <a:p>
            <a:pPr marL="0" indent="0">
              <a:buFont typeface="Georgia" pitchFamily="18" charset="0"/>
              <a:buNone/>
            </a:pPr>
            <a:endParaRPr lang="en-GB" sz="1800" dirty="0" smtClean="0">
              <a:solidFill>
                <a:schemeClr val="tx1"/>
              </a:solidFill>
              <a:effectLst/>
              <a:latin typeface="Calibri" pitchFamily="34" charset="0"/>
            </a:endParaRPr>
          </a:p>
          <a:p>
            <a:pPr marL="0" indent="0">
              <a:buFont typeface="Georgia" pitchFamily="18" charset="0"/>
              <a:buNone/>
            </a:pPr>
            <a:endParaRPr lang="en-GB" sz="1800" dirty="0">
              <a:solidFill>
                <a:schemeClr val="tx1"/>
              </a:solidFill>
              <a:effectLst/>
              <a:latin typeface="Calibri" pitchFamily="34" charset="0"/>
            </a:endParaRPr>
          </a:p>
          <a:p>
            <a:pPr marL="0" indent="0">
              <a:buFont typeface="Georgia" pitchFamily="18" charset="0"/>
              <a:buNone/>
            </a:pPr>
            <a:endParaRPr lang="en-GB" sz="1800" dirty="0"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07504" y="110293"/>
            <a:ext cx="3704199" cy="857250"/>
          </a:xfrm>
          <a:prstGeom prst="rect">
            <a:avLst/>
          </a:prstGeom>
        </p:spPr>
        <p:txBody>
          <a:bodyPr/>
          <a:lstStyle>
            <a:lvl1pPr marL="320040" indent="-320040" algn="r" defTabSz="914400" rtl="0" eaLnBrk="1" latinLnBrk="0" hangingPunct="1">
              <a:spcBef>
                <a:spcPct val="0"/>
              </a:spcBef>
              <a:buClr>
                <a:schemeClr val="accent6">
                  <a:lumMod val="75000"/>
                </a:schemeClr>
              </a:buClr>
              <a:buSzPct val="128000"/>
              <a:buFont typeface="Georgia" pitchFamily="18" charset="0"/>
              <a:buChar char="*"/>
              <a:defRPr sz="4600" b="1" i="0" kern="120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>
                  <a:reflection blurRad="6350" stA="55000" endA="300" endPos="455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indent="0" algn="l">
              <a:buFont typeface="Georgia" pitchFamily="18" charset="0"/>
              <a:buNone/>
            </a:pPr>
            <a:r>
              <a:rPr lang="en-GB" sz="2800" dirty="0" smtClean="0">
                <a:solidFill>
                  <a:schemeClr val="tx1"/>
                </a:solidFill>
                <a:effectLst/>
                <a:latin typeface="Calibri" pitchFamily="34" charset="0"/>
              </a:rPr>
              <a:t>Key takeaways:</a:t>
            </a:r>
            <a:endParaRPr lang="en-GB" sz="2800" dirty="0"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3383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251520" y="3435846"/>
            <a:ext cx="3704199" cy="857250"/>
          </a:xfrm>
          <a:prstGeom prst="rect">
            <a:avLst/>
          </a:prstGeom>
        </p:spPr>
        <p:txBody>
          <a:bodyPr/>
          <a:lstStyle>
            <a:lvl1pPr marL="320040" indent="-320040" algn="r" defTabSz="914400" rtl="0" eaLnBrk="1" latinLnBrk="0" hangingPunct="1">
              <a:spcBef>
                <a:spcPct val="0"/>
              </a:spcBef>
              <a:buClr>
                <a:schemeClr val="accent6">
                  <a:lumMod val="75000"/>
                </a:schemeClr>
              </a:buClr>
              <a:buSzPct val="128000"/>
              <a:buFont typeface="Georgia" pitchFamily="18" charset="0"/>
              <a:buChar char="*"/>
              <a:defRPr sz="4600" b="1" i="0" kern="120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>
                  <a:reflection blurRad="6350" stA="55000" endA="300" endPos="455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indent="0" algn="l">
              <a:buFont typeface="Georgia" pitchFamily="18" charset="0"/>
              <a:buNone/>
            </a:pPr>
            <a:r>
              <a:rPr lang="en-GB" dirty="0" smtClean="0">
                <a:solidFill>
                  <a:schemeClr val="tx1"/>
                </a:solidFill>
                <a:effectLst/>
                <a:latin typeface="Calibri" pitchFamily="34" charset="0"/>
              </a:rPr>
              <a:t>Project Selection</a:t>
            </a:r>
            <a:endParaRPr lang="en-GB" dirty="0"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3093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://images.jupiterimages.com/common/detail/94/17/23211794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60032" y="853876"/>
            <a:ext cx="2428892" cy="345013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Rectangle 2"/>
          <p:cNvSpPr txBox="1">
            <a:spLocks/>
          </p:cNvSpPr>
          <p:nvPr/>
        </p:nvSpPr>
        <p:spPr>
          <a:xfrm>
            <a:off x="2486000" y="51470"/>
            <a:ext cx="6406480" cy="576064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altLang="x-none" sz="2800" cap="small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: </a:t>
            </a:r>
            <a:r>
              <a:rPr lang="en-US" altLang="x-none" sz="2400" cap="small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A Game you Really Want to Develop</a:t>
            </a:r>
            <a:endParaRPr lang="en-US" sz="2400" cap="small" dirty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12880" y="853876"/>
            <a:ext cx="454624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Most important aspect of this module, highlights your programming skill and worth 100% of </a:t>
            </a:r>
            <a:r>
              <a:rPr lang="en-GB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module </a:t>
            </a:r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credit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1000" dirty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You get to select the game you want to develop. You will have </a:t>
            </a:r>
            <a:r>
              <a:rPr lang="en-GB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some control </a:t>
            </a:r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over how it is marked.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1000" dirty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There are compulsory hand-in points, with </a:t>
            </a:r>
            <a:r>
              <a:rPr lang="en-GB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a final </a:t>
            </a:r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assessment at the end of the module. The assessment may involve a viva.</a:t>
            </a:r>
          </a:p>
        </p:txBody>
      </p:sp>
    </p:spTree>
    <p:extLst>
      <p:ext uri="{BB962C8B-B14F-4D97-AF65-F5344CB8AC3E}">
        <p14:creationId xmlns:p14="http://schemas.microsoft.com/office/powerpoint/2010/main" val="2460914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/>
          </p:cNvSpPr>
          <p:nvPr/>
        </p:nvSpPr>
        <p:spPr>
          <a:xfrm>
            <a:off x="2486000" y="51470"/>
            <a:ext cx="6406480" cy="576064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altLang="x-none" sz="2800" cap="small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: </a:t>
            </a:r>
            <a:r>
              <a:rPr lang="en-US" altLang="x-none" sz="2400" cap="small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Some Advice on Selecting a Project</a:t>
            </a:r>
            <a:endParaRPr lang="en-US" sz="2400" cap="small" dirty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9872" y="612955"/>
            <a:ext cx="3960440" cy="146096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9501" y="2052315"/>
            <a:ext cx="3441182" cy="115292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19872" y="3277251"/>
            <a:ext cx="3960440" cy="154017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69777" y="555526"/>
            <a:ext cx="2674031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Firstly, and most importantly, develop something that you think is </a:t>
            </a:r>
            <a:r>
              <a:rPr lang="en-GB" sz="2000" b="1" i="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fun</a:t>
            </a:r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.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Base </a:t>
            </a:r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your project on a </a:t>
            </a:r>
            <a:r>
              <a:rPr lang="en-GB" sz="2000" b="1" i="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simple</a:t>
            </a:r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 idea that can be </a:t>
            </a:r>
            <a:r>
              <a:rPr lang="en-GB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easily implemented </a:t>
            </a:r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within the available time.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Plan </a:t>
            </a:r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to develop a short </a:t>
            </a:r>
            <a:r>
              <a:rPr lang="en-GB" sz="2000" b="1" i="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demo</a:t>
            </a:r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 and not a fully featured </a:t>
            </a:r>
            <a:r>
              <a:rPr lang="en-GB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game</a:t>
            </a:r>
            <a:endParaRPr lang="en-GB" sz="2000" dirty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6944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4" descr="disaster_recovery_dilbert_small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75856" y="699542"/>
            <a:ext cx="4032448" cy="35214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5" name="Rectangle 2"/>
          <p:cNvSpPr txBox="1">
            <a:spLocks/>
          </p:cNvSpPr>
          <p:nvPr/>
        </p:nvSpPr>
        <p:spPr>
          <a:xfrm>
            <a:off x="2486000" y="51470"/>
            <a:ext cx="6406480" cy="576064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altLang="x-none" sz="2800" cap="small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: </a:t>
            </a:r>
            <a:r>
              <a:rPr lang="en-US" altLang="x-none" sz="2400" cap="small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Some More Advice on Selecting a Project</a:t>
            </a:r>
            <a:endParaRPr lang="en-US" sz="2400" cap="small" dirty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69777" y="555526"/>
            <a:ext cx="2890055" cy="23237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Include contingency planning within your project. 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Use the </a:t>
            </a:r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assessment criteria </a:t>
            </a:r>
            <a:r>
              <a:rPr lang="en-GB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(</a:t>
            </a:r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think about </a:t>
            </a:r>
            <a:r>
              <a:rPr lang="en-GB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how your project will be marked).</a:t>
            </a:r>
          </a:p>
        </p:txBody>
      </p:sp>
    </p:spTree>
    <p:extLst>
      <p:ext uri="{BB962C8B-B14F-4D97-AF65-F5344CB8AC3E}">
        <p14:creationId xmlns:p14="http://schemas.microsoft.com/office/powerpoint/2010/main" val="2577028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2310854"/>
            <a:ext cx="5642680" cy="269594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69777" y="540464"/>
            <a:ext cx="296206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You will work </a:t>
            </a:r>
            <a:r>
              <a:rPr lang="en-GB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in a small </a:t>
            </a:r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team on your </a:t>
            </a:r>
            <a:r>
              <a:rPr lang="en-GB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project </a:t>
            </a:r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(typically 4-5 </a:t>
            </a:r>
            <a:r>
              <a:rPr lang="en-GB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students). I </a:t>
            </a:r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will act as a brokering service if </a:t>
            </a:r>
            <a:r>
              <a:rPr lang="en-GB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needed.</a:t>
            </a:r>
            <a:endParaRPr lang="en-GB" sz="2000" dirty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131840" y="540464"/>
            <a:ext cx="309634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This </a:t>
            </a:r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will make the project </a:t>
            </a:r>
            <a:r>
              <a:rPr lang="en-GB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manageable. But </a:t>
            </a:r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it requires </a:t>
            </a:r>
            <a:r>
              <a:rPr lang="en-GB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coordination and integration effort alongside flexibility.</a:t>
            </a:r>
            <a:endParaRPr lang="en-GB" sz="2000" dirty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228184" y="540464"/>
            <a:ext cx="288032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A </a:t>
            </a:r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single mark will be awarded </a:t>
            </a:r>
            <a:r>
              <a:rPr lang="en-GB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for the project </a:t>
            </a:r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with </a:t>
            </a:r>
            <a:r>
              <a:rPr lang="en-GB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individual marks </a:t>
            </a:r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derived </a:t>
            </a:r>
            <a:r>
              <a:rPr lang="en-GB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from project contributions.</a:t>
            </a:r>
            <a:endParaRPr lang="en-GB" sz="2000" dirty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1689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5929" y="1203598"/>
            <a:ext cx="2198071" cy="381117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69776" y="555526"/>
            <a:ext cx="735455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This module does not have any </a:t>
            </a:r>
            <a:r>
              <a:rPr lang="en-GB" sz="20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practicals</a:t>
            </a:r>
            <a:r>
              <a:rPr lang="en-GB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. You are responsible for investigating any referenced material and setting aside sufficient time to enable you to develop your programming skills.</a:t>
            </a:r>
          </a:p>
          <a:p>
            <a:endParaRPr lang="en-GB" sz="1000" dirty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  <a:p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There are </a:t>
            </a:r>
            <a:r>
              <a:rPr lang="en-GB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good </a:t>
            </a:r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reasons for doing things this way</a:t>
            </a:r>
            <a:r>
              <a:rPr lang="en-GB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:</a:t>
            </a:r>
            <a:endParaRPr lang="en-GB" sz="2000" dirty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51520" y="2135053"/>
            <a:ext cx="5976664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It’s what </a:t>
            </a:r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actual programmers </a:t>
            </a:r>
            <a:r>
              <a:rPr lang="en-GB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do –  </a:t>
            </a:r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during your placement year you will </a:t>
            </a:r>
            <a:r>
              <a:rPr lang="en-GB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need to pick up new languages with little support.</a:t>
            </a:r>
          </a:p>
          <a:p>
            <a:endParaRPr lang="en-GB" sz="1000" dirty="0" smtClean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Most 3</a:t>
            </a:r>
            <a:r>
              <a:rPr lang="en-GB" sz="2000" baseline="30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rd</a:t>
            </a:r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 and 4</a:t>
            </a:r>
            <a:r>
              <a:rPr lang="en-GB" sz="2000" baseline="30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th</a:t>
            </a:r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 year modules have no </a:t>
            </a:r>
            <a:r>
              <a:rPr lang="en-GB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practicals</a:t>
            </a:r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. The University aims to ensure that all graduates are independent learners. </a:t>
            </a:r>
          </a:p>
        </p:txBody>
      </p:sp>
    </p:spTree>
    <p:extLst>
      <p:ext uri="{BB962C8B-B14F-4D97-AF65-F5344CB8AC3E}">
        <p14:creationId xmlns:p14="http://schemas.microsoft.com/office/powerpoint/2010/main" val="4062193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1419622"/>
            <a:ext cx="7620000" cy="300037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1054" y="3821252"/>
            <a:ext cx="752946" cy="1305511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225316" y="1275606"/>
            <a:ext cx="453650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As a counter balance, when marking the project I will fully take into account the effort that was needed to pick up and learn Android programming</a:t>
            </a:r>
          </a:p>
        </p:txBody>
      </p:sp>
    </p:spTree>
    <p:extLst>
      <p:ext uri="{BB962C8B-B14F-4D97-AF65-F5344CB8AC3E}">
        <p14:creationId xmlns:p14="http://schemas.microsoft.com/office/powerpoint/2010/main" val="125250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4647"/>
            <a:ext cx="9144000" cy="5148147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4716016" y="267494"/>
            <a:ext cx="4178430" cy="878933"/>
          </a:xfrm>
          <a:prstGeom prst="roundRect">
            <a:avLst>
              <a:gd name="adj" fmla="val 8550"/>
            </a:avLst>
          </a:prstGeom>
          <a:solidFill>
            <a:srgbClr val="FFFFFF">
              <a:alpha val="89804"/>
            </a:srgb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4716016" y="289177"/>
            <a:ext cx="4178430" cy="857250"/>
          </a:xfrm>
          <a:prstGeom prst="rect">
            <a:avLst/>
          </a:prstGeom>
        </p:spPr>
        <p:txBody>
          <a:bodyPr/>
          <a:lstStyle>
            <a:lvl1pPr marL="320040" indent="-320040" algn="r" defTabSz="914400" rtl="0" eaLnBrk="1" latinLnBrk="0" hangingPunct="1">
              <a:spcBef>
                <a:spcPct val="0"/>
              </a:spcBef>
              <a:buClr>
                <a:schemeClr val="accent6">
                  <a:lumMod val="75000"/>
                </a:schemeClr>
              </a:buClr>
              <a:buSzPct val="128000"/>
              <a:buFont typeface="Georgia" pitchFamily="18" charset="0"/>
              <a:buChar char="*"/>
              <a:defRPr sz="4600" b="1" i="0" kern="120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>
                  <a:reflection blurRad="6350" stA="55000" endA="300" endPos="455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indent="0" algn="ctr">
              <a:buFont typeface="Georgia" pitchFamily="18" charset="0"/>
              <a:buNone/>
            </a:pPr>
            <a:r>
              <a:rPr lang="en-GB" dirty="0" smtClean="0">
                <a:solidFill>
                  <a:schemeClr val="tx1"/>
                </a:solidFill>
                <a:effectLst/>
                <a:latin typeface="Calibri" pitchFamily="34" charset="0"/>
              </a:rPr>
              <a:t>Project Timeline</a:t>
            </a:r>
            <a:endParaRPr lang="en-GB" dirty="0"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0801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lipstream">
  <a:themeElements>
    <a:clrScheme name="Foundry">
      <a:dk1>
        <a:sysClr val="windowText" lastClr="000000"/>
      </a:dk1>
      <a:lt1>
        <a:sysClr val="window" lastClr="FFFFFF"/>
      </a:lt1>
      <a:dk2>
        <a:srgbClr val="676A55"/>
      </a:dk2>
      <a:lt2>
        <a:srgbClr val="EAEBDE"/>
      </a:lt2>
      <a:accent1>
        <a:srgbClr val="72A376"/>
      </a:accent1>
      <a:accent2>
        <a:srgbClr val="B0CCB0"/>
      </a:accent2>
      <a:accent3>
        <a:srgbClr val="A8CDD7"/>
      </a:accent3>
      <a:accent4>
        <a:srgbClr val="C0BEAF"/>
      </a:accent4>
      <a:accent5>
        <a:srgbClr val="CEC597"/>
      </a:accent5>
      <a:accent6>
        <a:srgbClr val="E8B7B7"/>
      </a:accent6>
      <a:hlink>
        <a:srgbClr val="DB5353"/>
      </a:hlink>
      <a:folHlink>
        <a:srgbClr val="903638"/>
      </a:folHlink>
    </a:clrScheme>
    <a:fontScheme name="Slipstream">
      <a:majorFont>
        <a:latin typeface="Trebuchet MS"/>
        <a:ea typeface=""/>
        <a:cs typeface=""/>
        <a:font script="Jpan" typeface="HGｺﾞｼｯｸM"/>
        <a:font script="Hang" typeface="HY그래픽B"/>
        <a:font script="Hans" typeface="方正姚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HGｺﾞｼｯｸM"/>
        <a:font script="Hang" typeface="HY그래픽M"/>
        <a:font script="Hans" typeface="方正姚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ipstream">
      <a:fillStyleLst>
        <a:solidFill>
          <a:schemeClr val="phClr"/>
        </a:solidFill>
        <a:gradFill rotWithShape="1">
          <a:gsLst>
            <a:gs pos="28000">
              <a:schemeClr val="phClr">
                <a:tint val="18000"/>
                <a:satMod val="120000"/>
                <a:lumMod val="88000"/>
              </a:schemeClr>
            </a:gs>
            <a:gs pos="100000">
              <a:schemeClr val="phClr">
                <a:tint val="40000"/>
                <a:satMod val="100000"/>
                <a:lumMod val="7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lumMod val="95000"/>
              </a:schemeClr>
            </a:gs>
            <a:gs pos="100000">
              <a:schemeClr val="phClr">
                <a:shade val="82000"/>
                <a:satMod val="125000"/>
                <a:lumMod val="74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75000"/>
              <a:satMod val="125000"/>
              <a:lumMod val="7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50800" dir="5400000" sx="98000" sy="98000" rotWithShape="0">
              <a:srgbClr val="000000">
                <a:alpha val="20000"/>
              </a:srgbClr>
            </a:outerShdw>
          </a:effectLst>
        </a:effectStyle>
        <a:effectStyle>
          <a:effectLst>
            <a:outerShdw blurRad="40005" dist="22984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alanced" dir="tr"/>
          </a:scene3d>
          <a:sp3d prstMaterial="matte">
            <a:bevelT w="19050" h="38100"/>
          </a:sp3d>
        </a:effectStyle>
        <a:effectStyle>
          <a:effectLst>
            <a:reflection blurRad="38100" stA="26000" endPos="23000" dist="25400" dir="5400000" sy="-100000" rotWithShape="0"/>
          </a:effectLst>
          <a:scene3d>
            <a:camera prst="orthographicFront">
              <a:rot lat="0" lon="0" rev="0"/>
            </a:camera>
            <a:lightRig rig="balanced" dir="tr"/>
          </a:scene3d>
          <a:sp3d contourW="14605" prstMaterial="plastic">
            <a:bevelT w="50800"/>
            <a:contourClr>
              <a:schemeClr val="phClr">
                <a:shade val="30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shade val="90000"/>
                <a:satMod val="160000"/>
                <a:lumMod val="100000"/>
              </a:schemeClr>
            </a:gs>
            <a:gs pos="60000">
              <a:schemeClr val="phClr">
                <a:tint val="95000"/>
                <a:shade val="100000"/>
                <a:satMod val="130000"/>
                <a:lumMod val="130000"/>
              </a:schemeClr>
            </a:gs>
            <a:gs pos="100000">
              <a:schemeClr val="phClr">
                <a:tint val="97000"/>
                <a:shade val="100000"/>
                <a:hueMod val="100000"/>
                <a:satMod val="140000"/>
                <a:lumMod val="80000"/>
              </a:schemeClr>
            </a:gs>
          </a:gsLst>
          <a:path path="circle">
            <a:fillToRect l="20000" t="10000" r="20000" b="60000"/>
          </a:path>
        </a:gradFill>
        <a:gradFill rotWithShape="1">
          <a:gsLst>
            <a:gs pos="0">
              <a:schemeClr val="phClr">
                <a:tint val="94000"/>
                <a:satMod val="160000"/>
                <a:lumMod val="160000"/>
              </a:schemeClr>
            </a:gs>
            <a:gs pos="42000">
              <a:schemeClr val="phClr">
                <a:tint val="94000"/>
                <a:shade val="94000"/>
                <a:satMod val="160000"/>
                <a:lumMod val="130000"/>
              </a:schemeClr>
            </a:gs>
            <a:gs pos="100000">
              <a:schemeClr val="phClr">
                <a:tint val="97000"/>
                <a:shade val="94000"/>
                <a:satMod val="180000"/>
                <a:lumMod val="84000"/>
              </a:schemeClr>
            </a:gs>
          </a:gsLst>
          <a:path path="circle">
            <a:fillToRect l="24000" t="44000" r="24000" b="12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0000"/>
                <a:satMod val="155000"/>
              </a:schemeClr>
            </a:gs>
            <a:gs pos="65000">
              <a:schemeClr val="phClr">
                <a:shade val="85000"/>
                <a:satMod val="155000"/>
              </a:schemeClr>
            </a:gs>
            <a:gs pos="100000">
              <a:schemeClr val="phClr">
                <a:shade val="95000"/>
                <a:satMod val="155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4925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algn="tl" rotWithShape="0">
              <a:srgbClr val="000000">
                <a:alpha val="64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prstMaterial="matte">
            <a:bevelT h="22225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0000"/>
                <a:satMod val="155000"/>
              </a:schemeClr>
            </a:gs>
            <a:gs pos="35000">
              <a:schemeClr val="phClr">
                <a:shade val="75000"/>
                <a:satMod val="155000"/>
              </a:schemeClr>
            </a:gs>
            <a:gs pos="100000">
              <a:schemeClr val="phClr">
                <a:tint val="80000"/>
                <a:satMod val="255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77013C18A35F34ABB124A623B7462F5" ma:contentTypeVersion="0" ma:contentTypeDescription="Create a new document." ma:contentTypeScope="" ma:versionID="c8b53229ef314644a75f5a9f7c013cc0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1b05d82d297216baf5b26c55225140df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BFEBBD9-AA4C-414B-8BB4-FC7B5D5C52B8}"/>
</file>

<file path=customXml/itemProps2.xml><?xml version="1.0" encoding="utf-8"?>
<ds:datastoreItem xmlns:ds="http://schemas.openxmlformats.org/officeDocument/2006/customXml" ds:itemID="{0ECE7F5E-7E15-4080-832F-60F8B50B3A01}"/>
</file>

<file path=customXml/itemProps3.xml><?xml version="1.0" encoding="utf-8"?>
<ds:datastoreItem xmlns:ds="http://schemas.openxmlformats.org/officeDocument/2006/customXml" ds:itemID="{60698304-1B79-4B59-AF54-F8EDA6E512D5}"/>
</file>

<file path=docProps/app.xml><?xml version="1.0" encoding="utf-8"?>
<Properties xmlns="http://schemas.openxmlformats.org/officeDocument/2006/extended-properties" xmlns:vt="http://schemas.openxmlformats.org/officeDocument/2006/docPropsVTypes">
  <Template>Slipstream</Template>
  <TotalTime>0</TotalTime>
  <Words>1048</Words>
  <Application>Microsoft Office PowerPoint</Application>
  <PresentationFormat>On-screen Show (16:9)</PresentationFormat>
  <Paragraphs>209</Paragraphs>
  <Slides>18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7" baseType="lpstr">
      <vt:lpstr>Arial</vt:lpstr>
      <vt:lpstr>Arial Narrow</vt:lpstr>
      <vt:lpstr>Calibri</vt:lpstr>
      <vt:lpstr>Georgia</vt:lpstr>
      <vt:lpstr>Segoe Print</vt:lpstr>
      <vt:lpstr>Times New Roman</vt:lpstr>
      <vt:lpstr>Trebuchet MS</vt:lpstr>
      <vt:lpstr>Wingdings</vt:lpstr>
      <vt:lpstr>Slipstream</vt:lpstr>
      <vt:lpstr>Project Overview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2013-01-08T13:39:25Z</dcterms:created>
  <dcterms:modified xsi:type="dcterms:W3CDTF">2014-09-19T15:59:32Z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LCID">
    <vt:i4>1033</vt:i4>
  </property>
  <property fmtid="{D5CDD505-2E9C-101B-9397-08002B2CF9AE}" pid="3" name="_Version">
    <vt:lpwstr>12.0.4518</vt:lpwstr>
  </property>
  <property fmtid="{D5CDD505-2E9C-101B-9397-08002B2CF9AE}" pid="4" name="ContentTypeId">
    <vt:lpwstr>0x010100E77013C18A35F34ABB124A623B7462F5</vt:lpwstr>
  </property>
</Properties>
</file>